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16"/>
  </p:notesMasterIdLst>
  <p:sldIdLst>
    <p:sldId id="287" r:id="rId2"/>
    <p:sldId id="279" r:id="rId3"/>
    <p:sldId id="286" r:id="rId4"/>
    <p:sldId id="268" r:id="rId5"/>
    <p:sldId id="288" r:id="rId6"/>
    <p:sldId id="290" r:id="rId7"/>
    <p:sldId id="260" r:id="rId8"/>
    <p:sldId id="264" r:id="rId9"/>
    <p:sldId id="269" r:id="rId10"/>
    <p:sldId id="277" r:id="rId11"/>
    <p:sldId id="281" r:id="rId12"/>
    <p:sldId id="273" r:id="rId13"/>
    <p:sldId id="274" r:id="rId14"/>
    <p:sldId id="289" r:id="rId1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085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2" y="72"/>
      </p:cViewPr>
      <p:guideLst>
        <p:guide pos="6085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5"/>
      <c:hPercent val="5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708485209789055"/>
          <c:y val="0.2045480386583286"/>
          <c:w val="0.83870967741935487"/>
          <c:h val="0.60338983050847461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34961">
              <a:noFill/>
            </a:ln>
          </c:spPr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34961">
                <a:noFill/>
              </a:ln>
            </c:spPr>
          </c:dPt>
          <c:val>
            <c:numRef>
              <c:f>Лист1!$B$33:$B$34</c:f>
              <c:numCache>
                <c:formatCode>General</c:formatCode>
                <c:ptCount val="2"/>
                <c:pt idx="0">
                  <c:v>31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6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20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0.64215</cdr:x>
      <cdr:y>0.83627</cdr:y>
    </cdr:from>
    <cdr:to>
      <cdr:x>0.98636</cdr:x>
      <cdr:y>1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4392662" y="4670425"/>
          <a:ext cx="235456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0.70529</cdr:x>
      <cdr:y>0.82638</cdr:y>
    </cdr:from>
    <cdr:to>
      <cdr:x>0.83896</cdr:x>
      <cdr:y>0.99011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4824536" y="4615185"/>
          <a:ext cx="91440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0.32641</cdr:x>
      <cdr:y>0.80162</cdr:y>
    </cdr:from>
    <cdr:to>
      <cdr:x>0.92317</cdr:x>
      <cdr:y>0.98991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26613" y="4413252"/>
          <a:ext cx="4985018" cy="1036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</a:t>
          </a:r>
          <a:r>
            <a: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рганизации розничной </a:t>
          </a:r>
        </a:p>
        <a:p xmlns:a="http://schemas.openxmlformats.org/drawingml/2006/main">
          <a:r>
            <a: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</a:t>
          </a:r>
          <a:r>
            <a: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орговли лекарственными </a:t>
          </a:r>
        </a:p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препаратами</a:t>
          </a:r>
          <a:endParaRPr lang="ru-RU" sz="2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F0E87-27F6-4647-A45E-7F340E6C6F74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2718C-8361-4C7C-A479-2DF708BF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28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B51E50-A4BF-4C85-8534-A420FEC283F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076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187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4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350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156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48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133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147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00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084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365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1367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354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2800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972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758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006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1"/>
          <p:cNvSpPr>
            <a:spLocks noChangeArrowheads="1"/>
          </p:cNvSpPr>
          <p:nvPr/>
        </p:nvSpPr>
        <p:spPr bwMode="ltGray">
          <a:xfrm>
            <a:off x="9652000" y="914400"/>
            <a:ext cx="2540000" cy="228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2000" smtClean="0"/>
          </a:p>
        </p:txBody>
      </p:sp>
      <p:graphicFrame>
        <p:nvGraphicFramePr>
          <p:cNvPr id="7" name="Object 15"/>
          <p:cNvGraphicFramePr>
            <a:graphicFrameLocks noChangeAspect="1"/>
          </p:cNvGraphicFramePr>
          <p:nvPr/>
        </p:nvGraphicFramePr>
        <p:xfrm>
          <a:off x="3312584" y="2354264"/>
          <a:ext cx="8879416" cy="450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Image" r:id="rId3" imgW="5663492" imgH="3326984" progId="Photoshop.Image.7">
                  <p:embed/>
                </p:oleObj>
              </mc:Choice>
              <mc:Fallback>
                <p:oleObj name="Image" r:id="rId3" imgW="5663492" imgH="3326984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2584" y="2354264"/>
                        <a:ext cx="8879416" cy="450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6"/>
          <p:cNvSpPr>
            <a:spLocks noChangeArrowheads="1"/>
          </p:cNvSpPr>
          <p:nvPr/>
        </p:nvSpPr>
        <p:spPr bwMode="ltGray">
          <a:xfrm>
            <a:off x="0" y="-1588"/>
            <a:ext cx="12192000" cy="838201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ru-RU" sz="1800"/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ltGray">
          <a:xfrm flipV="1">
            <a:off x="0" y="844551"/>
            <a:ext cx="12192000" cy="873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2000" smtClean="0"/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ltGray">
          <a:xfrm>
            <a:off x="0" y="876300"/>
            <a:ext cx="12192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1800"/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ltGray">
          <a:xfrm>
            <a:off x="0" y="188913"/>
            <a:ext cx="12192000" cy="1270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ru-RU" sz="1800"/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ltGray">
          <a:xfrm>
            <a:off x="0" y="350838"/>
            <a:ext cx="12192000" cy="6985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3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50A74266-EE3E-4950-B1A3-7290D75C3D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23919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8B6ED-CA3B-4755-935C-E74203C86D1F}" type="datetimeFigureOut">
              <a:rPr lang="ru-RU" smtClean="0"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913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016000"/>
            <a:ext cx="7766936" cy="4023360"/>
          </a:xfrm>
          <a:effectLst>
            <a:outerShdw blurRad="673100" dist="254000" algn="ctr" rotWithShape="0">
              <a:schemeClr val="tx2">
                <a:lumMod val="40000"/>
                <a:lumOff val="60000"/>
                <a:alpha val="32000"/>
              </a:schemeClr>
            </a:outerShdw>
          </a:effectLst>
        </p:spPr>
        <p:txBody>
          <a:bodyPr>
            <a:noAutofit/>
            <a:scene3d>
              <a:camera prst="orthographicFront"/>
              <a:lightRig rig="freezing" dir="t"/>
            </a:scene3d>
          </a:bodyPr>
          <a:lstStyle/>
          <a:p>
            <a:pPr algn="ctr"/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Региональный государственный контроль за ценообразованием на лекарственные препараты, включенные в перечень жизненно необходимых и 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  <a:reflection endPos="0" dir="5400000" sy="-100000" algn="bl" rotWithShape="0"/>
                </a:effectLst>
              </a:rPr>
              <a:t>важнейших</a:t>
            </a:r>
            <a:r>
              <a:rPr lang="ru-RU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 лекарственных препаратов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endParaRPr lang="ru-RU" sz="28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254000" dist="63500" dir="5400000" algn="ctr" rotWithShape="0">
                  <a:schemeClr val="tx2">
                    <a:lumMod val="60000"/>
                    <a:lumOff val="40000"/>
                    <a:alpha val="63000"/>
                  </a:scheme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5110479" y="6644639"/>
            <a:ext cx="4163523" cy="45719"/>
          </a:xfrm>
        </p:spPr>
        <p:txBody>
          <a:bodyPr>
            <a:normAutofit fontScale="25000" lnSpcReduction="20000"/>
          </a:bodyPr>
          <a:lstStyle/>
          <a:p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6385" cy="121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5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206" y="207963"/>
            <a:ext cx="9104194" cy="762000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2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Нормативно-правовые основания осуществления </a:t>
            </a:r>
            <a:br>
              <a:rPr lang="ru-RU" sz="2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регионального государственного контроля </a:t>
            </a:r>
            <a:br>
              <a:rPr lang="ru-RU" sz="2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 применением цен на ЖНВЛП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856096" y="207371"/>
            <a:ext cx="8153400" cy="10668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18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32513" y="1231901"/>
            <a:ext cx="8338783" cy="7777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rgbClr val="3333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      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государственный контроль - это деятельность уполномоченных органов исполнительной власти субъекта РФ, осуществляемая самостоятельно за счет средств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РФ</a:t>
            </a:r>
          </a:p>
          <a:p>
            <a:pPr algn="ctr">
              <a:defRPr/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(ч. 3 ст. 2 ФЗ от 26.12.2008 № 294-ФЗ)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32513" y="2491281"/>
            <a:ext cx="8338783" cy="70144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333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уществление регионального государственного контроля за применением цен на ЖНВЛП –  прямые полномочия органов исполнительной власти субъекта РФ </a:t>
            </a:r>
          </a:p>
          <a:p>
            <a:pPr algn="ctr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(ч. 3 ст. 6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 от 12.04.2010 № 61-ФЗ)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32513" y="4858603"/>
            <a:ext cx="8338783" cy="117064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333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/>
          </a:p>
          <a:p>
            <a:pPr algn="ctr">
              <a:defRPr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 по осуществлению регионального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контроля за применением цен </a:t>
            </a:r>
          </a:p>
          <a:p>
            <a:pPr algn="ctr">
              <a:defRPr/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ЖНВЛП в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Удмуртской Республике возложены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Министерство здравоохранения Удмуртской Республики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Правительства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Удмуртской Республики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20.12.2017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540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6336192" y="2057401"/>
            <a:ext cx="471487" cy="421242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6" name="Стрелка вниз 165"/>
          <p:cNvSpPr/>
          <p:nvPr/>
        </p:nvSpPr>
        <p:spPr>
          <a:xfrm>
            <a:off x="6336191" y="3205359"/>
            <a:ext cx="471487" cy="424943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832513" y="3630304"/>
            <a:ext cx="8338783" cy="7466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333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Порядок  осуществления органами  исполнительной власти субъектов РФ регионального государственного контроля за применением на ЖНВЛП </a:t>
            </a:r>
          </a:p>
          <a:p>
            <a:pPr algn="ctr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Правительства РФ от 06.05.2015 № 434) </a:t>
            </a:r>
          </a:p>
        </p:txBody>
      </p:sp>
      <p:sp>
        <p:nvSpPr>
          <p:cNvPr id="168" name="Стрелка вниз 167"/>
          <p:cNvSpPr/>
          <p:nvPr/>
        </p:nvSpPr>
        <p:spPr>
          <a:xfrm>
            <a:off x="6336190" y="4376959"/>
            <a:ext cx="471487" cy="481643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9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альтернативный процесс 7"/>
          <p:cNvSpPr/>
          <p:nvPr/>
        </p:nvSpPr>
        <p:spPr>
          <a:xfrm>
            <a:off x="2825496" y="329184"/>
            <a:ext cx="5449824" cy="1380744"/>
          </a:xfrm>
          <a:prstGeom prst="flowChartAlternateProcess">
            <a:avLst/>
          </a:prstGeom>
          <a:effectLst>
            <a:outerShdw blurRad="711200" dist="279400" dir="18900000" algn="b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государственный контроль за применением цен на ЖНВЛП</a:t>
            </a:r>
          </a:p>
        </p:txBody>
      </p:sp>
      <p:sp>
        <p:nvSpPr>
          <p:cNvPr id="10" name="Блок-схема: сохраненные данные 9"/>
          <p:cNvSpPr/>
          <p:nvPr/>
        </p:nvSpPr>
        <p:spPr>
          <a:xfrm>
            <a:off x="448056" y="2450592"/>
            <a:ext cx="2852928" cy="4032504"/>
          </a:xfrm>
          <a:prstGeom prst="flowChartOnlineStorage">
            <a:avLst/>
          </a:prstGeom>
          <a:solidFill>
            <a:schemeClr val="bg2"/>
          </a:solidFill>
          <a:effectLst>
            <a:outerShdw blurRad="711200" dist="279400" dir="18900000" algn="b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контроля </a:t>
            </a:r>
            <a:r>
              <a:rPr lang="ru-RU" b="1" spc="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 контроля обязательных требований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реализации лекарственных препаратов, включенных в перечень ЖНПЛП</a:t>
            </a:r>
          </a:p>
        </p:txBody>
      </p:sp>
      <p:sp>
        <p:nvSpPr>
          <p:cNvPr id="11" name="Блок-схема: сохраненные данные 10"/>
          <p:cNvSpPr/>
          <p:nvPr/>
        </p:nvSpPr>
        <p:spPr>
          <a:xfrm>
            <a:off x="3717036" y="2450592"/>
            <a:ext cx="2907792" cy="4032504"/>
          </a:xfrm>
          <a:prstGeom prst="flowChartOnlineStorage">
            <a:avLst/>
          </a:prstGeom>
          <a:solidFill>
            <a:schemeClr val="bg2"/>
          </a:solidFill>
          <a:effectLst>
            <a:outerShdw blurRad="711200" dist="279400" dir="18900000" algn="b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b="1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контроля </a:t>
            </a:r>
            <a:r>
              <a:rPr lang="ru-RU" sz="1600" spc="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оптовой торговли лекарственными средствами,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аптечные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предприниматели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Блок-схема: сохраненные данные 11"/>
          <p:cNvSpPr/>
          <p:nvPr/>
        </p:nvSpPr>
        <p:spPr>
          <a:xfrm>
            <a:off x="7040880" y="2450592"/>
            <a:ext cx="2871216" cy="4032504"/>
          </a:xfrm>
          <a:prstGeom prst="flowChartOnlineStorage">
            <a:avLst/>
          </a:prstGeom>
          <a:solidFill>
            <a:schemeClr val="bg2"/>
          </a:solidFill>
          <a:effectLst>
            <a:outerShdw blurRad="711200" dist="279400" dir="18900000" algn="b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b="1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ЖНВЛП </a:t>
            </a:r>
            <a:r>
              <a:rPr lang="ru-RU" b="1" spc="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лекарственных препаратов, цены на которые регулируются государством, ежегодно утверждаемый распоряжением Правительства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23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/>
              <a:t>Формирование опускной цены на лекарственные препараты, включенные в перечень ЖНВЛП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955" y="1815152"/>
            <a:ext cx="9376012" cy="409607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     </a:t>
            </a:r>
            <a:r>
              <a:rPr lang="ru-RU" sz="2000" dirty="0" smtClean="0"/>
              <a:t>В соответствии с постановлением Правительства Российской Федерации от 29.10.2010 № 865 формирование отпускной цены на лекарственные препараты организациями оптовой торговли и (или) аптечными организациями, индивидуальными предпринимателями и медицинскими организациями осуществляется исходя из </a:t>
            </a:r>
            <a:r>
              <a:rPr lang="ru-RU" sz="2000" u="sng" dirty="0" smtClean="0"/>
              <a:t>фактической отпускной цены производителя</a:t>
            </a:r>
            <a:r>
              <a:rPr lang="ru-RU" sz="2000" dirty="0" smtClean="0"/>
              <a:t> на лекарственные препарат, не превышающей зарегистрированную цену, и </a:t>
            </a:r>
            <a:r>
              <a:rPr lang="ru-RU" sz="2000" u="sng" dirty="0" smtClean="0"/>
              <a:t>оптовой и (или) розничной надбавок</a:t>
            </a:r>
            <a:r>
              <a:rPr lang="ru-RU" sz="2000" dirty="0" smtClean="0"/>
              <a:t>, размер которых не превышает соответственно предельный размер оптовой и (или) предельный размер розничной надбавки, установленный в субъекте Российской Федерации.</a:t>
            </a:r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      На территории Удмуртской Республики размеры оптовых и розничных      надбавок установлены постановлением Региональной энергетической комиссией Удмуртской Республики от 9 ноября  2012 года №14/8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004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i="1" dirty="0"/>
              <a:t>Обязательные требования, проверка соблюдения которых осуществляется при исполнении государственной функции</a:t>
            </a:r>
            <a:br>
              <a:rPr lang="ru-RU" sz="2000" i="1" dirty="0"/>
            </a:br>
            <a:endParaRPr lang="ru-RU" sz="20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ч.2 </a:t>
            </a:r>
            <a:r>
              <a:rPr lang="ru-RU" dirty="0"/>
              <a:t>ст. 63 Федерального закона от 12.04.2010 № 61-ФЗ «Об обращении лекарственных </a:t>
            </a:r>
            <a:r>
              <a:rPr lang="ru-RU" dirty="0" smtClean="0"/>
              <a:t>средств»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ч. 3 ст. 63 Федерального закона от 12.04.2010 № 61-ФЗ «Об обращении лекарственных препаратов</a:t>
            </a:r>
            <a:r>
              <a:rPr lang="ru-RU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ч. </a:t>
            </a:r>
            <a:r>
              <a:rPr lang="ru-RU" dirty="0" smtClean="0"/>
              <a:t>4 </a:t>
            </a:r>
            <a:r>
              <a:rPr lang="ru-RU" dirty="0"/>
              <a:t>ст. 61 Федерального закона от 12.04.2010 № 61-ФЗ «Об обращении лекарственных средств»)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mtClean="0"/>
              <a:t>Постановление </a:t>
            </a:r>
            <a:r>
              <a:rPr lang="ru-RU" dirty="0"/>
              <a:t>Правительства РФ от 29.10.2010г. № 865 «О государственном регулировании цен на лекарственные препараты, включенные в перечень жизненно необходимых и важнейших лекарственных препаратов»</a:t>
            </a:r>
          </a:p>
        </p:txBody>
      </p:sp>
    </p:spTree>
    <p:extLst>
      <p:ext uri="{BB962C8B-B14F-4D97-AF65-F5344CB8AC3E}">
        <p14:creationId xmlns:p14="http://schemas.microsoft.com/office/powerpoint/2010/main" val="395080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-171818"/>
            <a:ext cx="12192000" cy="170021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-100013"/>
            <a:ext cx="9144000" cy="1728788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рганизаций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оптовой и розничной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торговли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лекарственными препаратами в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Удмуртии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31 декабря 2018 года) </a:t>
            </a:r>
            <a:r>
              <a:rPr lang="ru-RU" altLang="ru-RU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2" name="Object 15"/>
          <p:cNvGraphicFramePr>
            <a:graphicFrameLocks noGrp="1" noChangeAspect="1"/>
          </p:cNvGraphicFramePr>
          <p:nvPr>
            <p:ph sz="quarter" idx="3"/>
            <p:extLst/>
          </p:nvPr>
        </p:nvGraphicFramePr>
        <p:xfrm>
          <a:off x="2063751" y="1341438"/>
          <a:ext cx="8353425" cy="550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365" name="Object 1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681789" y="1600200"/>
          <a:ext cx="3017837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Диаграмма" r:id="rId4" imgW="4286250" imgH="3105302" progId="Excel.Chart.8">
                  <p:embed/>
                </p:oleObj>
              </mc:Choice>
              <mc:Fallback>
                <p:oleObj name="Диаграмма" r:id="rId4" imgW="4286250" imgH="3105302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9" y="1600200"/>
                        <a:ext cx="3017837" cy="218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17"/>
          <p:cNvSpPr txBox="1">
            <a:spLocks noChangeArrowheads="1"/>
          </p:cNvSpPr>
          <p:nvPr/>
        </p:nvSpPr>
        <p:spPr bwMode="auto">
          <a:xfrm>
            <a:off x="6240463" y="4508501"/>
            <a:ext cx="1727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dirty="0" smtClean="0">
                <a:solidFill>
                  <a:schemeClr val="tx2"/>
                </a:solidFill>
              </a:rPr>
              <a:t>91,1%</a:t>
            </a:r>
            <a:endParaRPr lang="ru-RU" altLang="ru-RU" sz="2800" b="1" dirty="0">
              <a:solidFill>
                <a:schemeClr val="tx2"/>
              </a:solidFill>
            </a:endParaRPr>
          </a:p>
        </p:txBody>
      </p:sp>
      <p:sp>
        <p:nvSpPr>
          <p:cNvPr id="15367" name="Text Box 18"/>
          <p:cNvSpPr txBox="1">
            <a:spLocks noChangeArrowheads="1"/>
          </p:cNvSpPr>
          <p:nvPr/>
        </p:nvSpPr>
        <p:spPr bwMode="auto">
          <a:xfrm>
            <a:off x="4225925" y="3027364"/>
            <a:ext cx="148748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8,9</a:t>
            </a:r>
            <a:r>
              <a:rPr lang="ru-RU" altLang="ru-RU" sz="2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altLang="ru-RU" sz="2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8" name="Text Box 22"/>
          <p:cNvSpPr txBox="1">
            <a:spLocks noChangeArrowheads="1"/>
          </p:cNvSpPr>
          <p:nvPr/>
        </p:nvSpPr>
        <p:spPr bwMode="auto">
          <a:xfrm>
            <a:off x="2823831" y="1889552"/>
            <a:ext cx="460851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dirty="0" smtClean="0"/>
              <a:t> </a:t>
            </a:r>
            <a:r>
              <a:rPr lang="ru-RU" altLang="ru-RU" b="1" dirty="0" smtClean="0"/>
              <a:t>Организации оптовой торговли лекарственными препаратами</a:t>
            </a:r>
            <a:endParaRPr lang="ru-RU" altLang="ru-RU" b="1" dirty="0"/>
          </a:p>
        </p:txBody>
      </p:sp>
      <p:sp>
        <p:nvSpPr>
          <p:cNvPr id="15369" name="Прямоугольник 2"/>
          <p:cNvSpPr>
            <a:spLocks noChangeArrowheads="1"/>
          </p:cNvSpPr>
          <p:nvPr/>
        </p:nvSpPr>
        <p:spPr bwMode="auto">
          <a:xfrm>
            <a:off x="7608888" y="5876925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1816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Контрольные мероприятия в форме </a:t>
            </a:r>
            <a:r>
              <a:rPr lang="ru-RU" sz="2000" dirty="0" smtClean="0"/>
              <a:t>проверок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Предмет проверки - соблюдение субъектом обращения лекарственных средств обязательных требований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Плановые </a:t>
            </a:r>
            <a:r>
              <a:rPr lang="ru-RU" dirty="0"/>
              <a:t>и внеплановые проверки:</a:t>
            </a:r>
          </a:p>
          <a:p>
            <a:r>
              <a:rPr lang="ru-RU" dirty="0"/>
              <a:t>•выездная проверка (плановая или внеплановая) проводится по месту нахождения субъекта обращения лекарственных средств и (или) по месту фактического осуществления его деятельности</a:t>
            </a:r>
          </a:p>
          <a:p>
            <a:r>
              <a:rPr lang="ru-RU" dirty="0"/>
              <a:t>•документарная проверка (плановая или внеплановая) проводится по месту нахождения органа государственного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354621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/>
              <a:t>Принятие мер по результатам проверки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случае выявления нарушений</a:t>
            </a:r>
          </a:p>
          <a:p>
            <a:r>
              <a:rPr lang="ru-RU" dirty="0"/>
              <a:t>•выдаются Предписания </a:t>
            </a:r>
            <a:r>
              <a:rPr lang="ru-RU" dirty="0" smtClean="0"/>
              <a:t>об </a:t>
            </a:r>
            <a:r>
              <a:rPr lang="ru-RU" dirty="0"/>
              <a:t>устранении выявленных нарушений обязательных требований с указанием сроков их устранения</a:t>
            </a:r>
          </a:p>
          <a:p>
            <a:r>
              <a:rPr lang="ru-RU" dirty="0"/>
              <a:t>•составляется Протокол об административном правонарушении</a:t>
            </a:r>
          </a:p>
        </p:txBody>
      </p:sp>
    </p:spTree>
    <p:extLst>
      <p:ext uri="{BB962C8B-B14F-4D97-AF65-F5344CB8AC3E}">
        <p14:creationId xmlns:p14="http://schemas.microsoft.com/office/powerpoint/2010/main" val="60527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/>
              <a:t>Результаты контрольных мероприятий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6691280"/>
              </p:ext>
            </p:extLst>
          </p:nvPr>
        </p:nvGraphicFramePr>
        <p:xfrm>
          <a:off x="677335" y="1082040"/>
          <a:ext cx="8740984" cy="5278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0274"/>
                <a:gridCol w="2042283"/>
                <a:gridCol w="1798427"/>
              </a:tblGrid>
              <a:tr h="3716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</a:tr>
              <a:tr h="650428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Проведено</a:t>
                      </a:r>
                      <a:r>
                        <a:rPr lang="ru-RU" baseline="0" dirty="0" smtClean="0"/>
                        <a:t> проверок (всего)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38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426017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Проведено плановых выездных проверок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</a:tr>
              <a:tr h="929183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Проведено внеплановых документарных проверок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407235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выданных предписаний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650428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</a:t>
                      </a:r>
                      <a:r>
                        <a:rPr lang="ru-RU" baseline="0" dirty="0" smtClean="0"/>
                        <a:t> составленных протоколов об административном правонарушении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650428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рассмотренных административных дел об административных правонарушениях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</a:p>
                  </a:txBody>
                  <a:tcPr/>
                </a:tc>
              </a:tr>
              <a:tr h="929183">
                <a:tc>
                  <a:txBody>
                    <a:bodyPr/>
                    <a:lstStyle/>
                    <a:p>
                      <a:r>
                        <a:rPr lang="ru-RU" dirty="0" smtClean="0"/>
                        <a:t>Наложенных административных штрафов (тыс. рублей)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20,299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0,688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01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/>
              <a:t>Типичные нарушения обязательных требований и меры, принимаемые субъектом для их устранения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721487"/>
              </p:ext>
            </p:extLst>
          </p:nvPr>
        </p:nvGraphicFramePr>
        <p:xfrm>
          <a:off x="382138" y="1386841"/>
          <a:ext cx="9021170" cy="5124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974"/>
                <a:gridCol w="4977196"/>
              </a:tblGrid>
              <a:tr h="324636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Нарушение правил формирования оптовых</a:t>
                      </a:r>
                      <a:r>
                        <a:rPr lang="ru-RU" sz="1600" baseline="0" dirty="0" smtClean="0"/>
                        <a:t> (</a:t>
                      </a:r>
                      <a:r>
                        <a:rPr lang="ru-RU" sz="1600" dirty="0" smtClean="0"/>
                        <a:t>розничных) отпускных цен на ЖНВЛП</a:t>
                      </a:r>
                    </a:p>
                    <a:p>
                      <a:r>
                        <a:rPr lang="ru-RU" sz="1600" dirty="0" smtClean="0"/>
                        <a:t>(ч.2 ст. 63 ФЗ № 61-ФЗ, постановление Правительства РФ № 865)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/>
                        <a:t>Осуществлять </a:t>
                      </a:r>
                      <a:r>
                        <a:rPr lang="ru-RU" sz="16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реализацию</a:t>
                      </a:r>
                      <a:r>
                        <a:rPr lang="ru-RU" sz="1600" b="1" i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лекарственных препаратов,</a:t>
                      </a:r>
                      <a:r>
                        <a:rPr lang="ru-RU" sz="1600" b="1" i="0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включенных в перечень ЖНВЛП, по ценам, уровень которых не превышает сумму фактической отпускной цены, установленной производителем лекарственных препаратов и не превышающей зарегистрированной предельной отпускной цены, и размер оптовой надбавки и (или) размер розничной надбавки, не превышающие соответственно размера предельной оптовой надбавки и (или) размера предельной розничной надбавки, установленных в Удмуртской Республике</a:t>
                      </a:r>
                      <a:endParaRPr lang="ru-RU" sz="1600" b="1" dirty="0"/>
                    </a:p>
                  </a:txBody>
                  <a:tcPr/>
                </a:tc>
              </a:tr>
              <a:tr h="1863130"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Нарушение порядка оформления протокола согласования цен поставки ЖНВЛП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(постановление Правительства РФ № 865, Письмо ФАС от 26.02.2016 № АК/11825/16)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u="sng" dirty="0" smtClean="0"/>
                        <a:t>Заполнять все графы протокола</a:t>
                      </a:r>
                      <a:r>
                        <a:rPr lang="ru-RU" sz="1600" b="1" dirty="0" smtClean="0"/>
                        <a:t>, обеспечить </a:t>
                      </a:r>
                      <a:r>
                        <a:rPr lang="ru-RU" sz="1600" b="1" u="sng" dirty="0" smtClean="0"/>
                        <a:t>наличие печати организации</a:t>
                      </a:r>
                      <a:r>
                        <a:rPr lang="ru-RU" sz="1600" b="1" dirty="0" smtClean="0"/>
                        <a:t>, </a:t>
                      </a:r>
                      <a:r>
                        <a:rPr lang="ru-RU" sz="1600" b="1" u="sng" dirty="0" smtClean="0"/>
                        <a:t>даты оформления протокола</a:t>
                      </a:r>
                      <a:r>
                        <a:rPr lang="ru-RU" sz="1600" b="1" dirty="0" smtClean="0"/>
                        <a:t>, </a:t>
                      </a:r>
                      <a:r>
                        <a:rPr lang="ru-RU" sz="1600" b="1" u="sng" dirty="0" smtClean="0"/>
                        <a:t>подписи уполномоченных лиц</a:t>
                      </a:r>
                      <a:r>
                        <a:rPr lang="ru-RU" sz="1600" b="1" u="none" dirty="0" smtClean="0"/>
                        <a:t>.</a:t>
                      </a:r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002" y="2660824"/>
            <a:ext cx="2674158" cy="18411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385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0" y="198438"/>
            <a:ext cx="6477000" cy="868362"/>
          </a:xfrm>
        </p:spPr>
        <p:txBody>
          <a:bodyPr>
            <a:noAutofit/>
          </a:bodyPr>
          <a:lstStyle/>
          <a:p>
            <a:pPr lvl="0" algn="ctr"/>
            <a:r>
              <a:rPr lang="ru-RU" sz="22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2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ответственность </a:t>
            </a:r>
            <a:r>
              <a:rPr lang="en-US" sz="20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за нарушения обязательных требований</a:t>
            </a:r>
            <a:r>
              <a:rPr lang="ru-RU" sz="2400" b="1" dirty="0">
                <a:ln w="11430"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n w="11430"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n w="11430"/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0241" y="1295400"/>
            <a:ext cx="8426513" cy="4953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1 статьи 14.6 КоАП</a:t>
            </a:r>
          </a:p>
          <a:p>
            <a:pPr marL="0" indent="0" algn="just">
              <a:buNone/>
            </a:pPr>
            <a:r>
              <a:rPr lang="ru-RU" sz="15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Завышение</a:t>
            </a:r>
            <a:r>
              <a:rPr lang="ru-RU" sz="15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регулируемых государством цен, предельных цен, установленных надбавок к ценам, завышение максимальной розничной цены, указанной производителем  </a:t>
            </a: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граждан – 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5 000  рублей</a:t>
            </a:r>
            <a:r>
              <a:rPr lang="ru-RU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долж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лиц </a:t>
            </a:r>
            <a:r>
              <a:rPr lang="ru-RU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50 000  рублей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дисквалификацию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срок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трех лет</a:t>
            </a:r>
            <a:endParaRPr lang="ru-RU" sz="15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юр. лиц - в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двукратном размере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излишне полученной выручки от реализации товара </a:t>
            </a:r>
            <a:r>
              <a:rPr lang="ru-RU" sz="1500" b="1" u="sng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период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течение которого совершалось правонарушение, но не более одного года</a:t>
            </a:r>
          </a:p>
          <a:p>
            <a:pPr marL="0" indent="0" algn="ctr">
              <a:buNone/>
            </a:pP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2 статьи 14.6 КоАП</a:t>
            </a:r>
          </a:p>
          <a:p>
            <a:pPr marL="0" indent="0" algn="just">
              <a:buNone/>
            </a:pPr>
            <a:r>
              <a:rPr lang="ru-RU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Занижение</a:t>
            </a:r>
            <a:r>
              <a:rPr lang="ru-RU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регулируемых государством цен, предельных цен, установленных надбавок к ценам, нарушение установленного порядка регулирования цен, а равно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иное нарушение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установленного порядка ценообразования </a:t>
            </a: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граждан – 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5 000  рублей</a:t>
            </a:r>
            <a:endParaRPr lang="ru-RU" sz="15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долж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лиц –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50 000  рублей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дисквалификацию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срок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трех лет</a:t>
            </a:r>
            <a:endParaRPr lang="ru-RU" sz="15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юр.лиц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100 000  рублей </a:t>
            </a: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5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6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5 статья 19.5   КоАП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Невыполнение</a:t>
            </a:r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установленный срок законного предписания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долж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лиц в размере –  </a:t>
            </a:r>
            <a:r>
              <a:rPr lang="ru-RU" sz="16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50 000 рублей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дисквалификацию на срок до трех лет</a:t>
            </a:r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юр. лиц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100 000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150 000  рублей</a:t>
            </a:r>
          </a:p>
          <a:p>
            <a:pPr marL="0" indent="0" algn="just">
              <a:buNone/>
            </a:pPr>
            <a:endParaRPr lang="ru-RU" sz="2000" b="1" u="sng" dirty="0">
              <a:solidFill>
                <a:srgbClr val="FF0000"/>
              </a:solidFill>
            </a:endParaRP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5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tabLst>
                <a:tab pos="541338" algn="l"/>
              </a:tabLst>
            </a:pP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417911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Основные цели профилактики нарушений обязательных требований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91639"/>
            <a:ext cx="8596668" cy="43497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Предупреждение </a:t>
            </a:r>
            <a:r>
              <a:rPr lang="ru-RU" dirty="0"/>
              <a:t>нарушений субъектами обращения лекарственных средств обязательных требований</a:t>
            </a:r>
          </a:p>
          <a:p>
            <a:r>
              <a:rPr lang="ru-RU" dirty="0" smtClean="0"/>
              <a:t>Устранение  причин, факторов и условий, </a:t>
            </a:r>
            <a:r>
              <a:rPr lang="ru-RU" dirty="0"/>
              <a:t>способных привести к нарушению обязательных требований </a:t>
            </a:r>
            <a:endParaRPr lang="ru-RU" dirty="0" smtClean="0"/>
          </a:p>
          <a:p>
            <a:r>
              <a:rPr lang="ru-RU" dirty="0" smtClean="0"/>
              <a:t>Формирование </a:t>
            </a:r>
            <a:r>
              <a:rPr lang="ru-RU" dirty="0"/>
              <a:t>моделей социально-ответственного, добросовестного, правового поведения подконтрольных субъектов</a:t>
            </a:r>
          </a:p>
          <a:p>
            <a:r>
              <a:rPr lang="ru-RU" dirty="0" smtClean="0"/>
              <a:t>Повышение </a:t>
            </a:r>
            <a:r>
              <a:rPr lang="ru-RU" dirty="0"/>
              <a:t>прозрачности системы контрольной </a:t>
            </a:r>
            <a:r>
              <a:rPr lang="ru-RU" dirty="0" smtClean="0"/>
              <a:t>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1513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/>
              <a:t>Реализация программы профилактики нарушений обязательных требований</a:t>
            </a:r>
            <a:br>
              <a:rPr lang="ru-RU" sz="2000" b="1" i="1" dirty="0"/>
            </a:br>
            <a:endParaRPr lang="ru-RU" sz="20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Информирование об обязательных требованиях по применению цен на ЖНВЛП на официальном сайте </a:t>
            </a:r>
            <a:r>
              <a:rPr lang="ru-RU" dirty="0" smtClean="0"/>
              <a:t>Министерства здравоохранения УР</a:t>
            </a:r>
            <a:endParaRPr lang="ru-RU" dirty="0"/>
          </a:p>
          <a:p>
            <a:r>
              <a:rPr lang="ru-RU" dirty="0"/>
              <a:t>Информирование о предельных оптовых и розничных ценах, зарегистрированных и внесенных в Государственный реестр предельных отпускных цен производителей на ЖНВЛП, на официальном сайте Министерства здравоохранения </a:t>
            </a:r>
            <a:r>
              <a:rPr lang="ru-RU" dirty="0" smtClean="0"/>
              <a:t>УР через </a:t>
            </a:r>
            <a:r>
              <a:rPr lang="ru-RU" dirty="0"/>
              <a:t>ежемесячную актуализацию</a:t>
            </a:r>
          </a:p>
          <a:p>
            <a:r>
              <a:rPr lang="ru-RU" dirty="0"/>
              <a:t>Разъяснительная работа в СМИ, на рабочих совещаниях, конференциях, при проведении проверок по вопросам соблюдения обязательных требований, типичных нарушениях и мерах по их устранению</a:t>
            </a:r>
          </a:p>
          <a:p>
            <a:r>
              <a:rPr lang="ru-RU" dirty="0" smtClean="0"/>
              <a:t>Размещение </a:t>
            </a:r>
            <a:r>
              <a:rPr lang="ru-RU" dirty="0"/>
              <a:t>на сайте Министерства здравоохранения </a:t>
            </a:r>
            <a:r>
              <a:rPr lang="ru-RU" dirty="0" smtClean="0"/>
              <a:t>УР </a:t>
            </a:r>
            <a:r>
              <a:rPr lang="ru-RU" dirty="0"/>
              <a:t>обобщенной информации по результатам проведенных контрольно-надзорных </a:t>
            </a:r>
            <a:r>
              <a:rPr lang="ru-RU" dirty="0" smtClean="0"/>
              <a:t>мероприятий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52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1905000" y="990600"/>
            <a:ext cx="33528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4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Спасибо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44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за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44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62964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1258</TotalTime>
  <Words>1046</Words>
  <Application>Microsoft Office PowerPoint</Application>
  <PresentationFormat>Широкоэкранный</PresentationFormat>
  <Paragraphs>115</Paragraphs>
  <Slides>14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Image</vt:lpstr>
      <vt:lpstr>Диаграмма</vt:lpstr>
      <vt:lpstr>Региональный государственный контроль за ценообразованием на лекарственные препараты, включенные в перечень жизненно необходимых и важнейших лекарственных препаратов </vt:lpstr>
      <vt:lpstr>Нормативно-правовые основания осуществления  регионального государственного контроля  за применением цен на ЖНВЛП</vt:lpstr>
      <vt:lpstr>Презентация PowerPoint</vt:lpstr>
      <vt:lpstr>Формирование опускной цены на лекарственные препараты, включенные в перечень ЖНВЛП</vt:lpstr>
      <vt:lpstr>Обязательные требования, проверка соблюдения которых осуществляется при исполнении государственной функции </vt:lpstr>
      <vt:lpstr>Доля организаций в сфере оптовой и розничной торговли лекарственными препаратами в Удмуртии (по состоянию на 31 декабря 2018 года)   </vt:lpstr>
      <vt:lpstr>Контрольные мероприятия в форме проверок</vt:lpstr>
      <vt:lpstr>Принятие мер по результатам проверки</vt:lpstr>
      <vt:lpstr>Результаты контрольных мероприятий</vt:lpstr>
      <vt:lpstr>Типичные нарушения обязательных требований и меры, принимаемые субъектом для их устранения</vt:lpstr>
      <vt:lpstr> Административная ответственность  за нарушения обязательных требований </vt:lpstr>
      <vt:lpstr>Основные цели профилактики нарушений обязательных требований</vt:lpstr>
      <vt:lpstr>Реализация программы профилактики нарушений обязательных требований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регионального государственного контроля  за применением цен на ЖНВЛП  в 2018 году на территории Удмуртской Республики  </dc:title>
  <dc:creator>User</dc:creator>
  <cp:lastModifiedBy>User</cp:lastModifiedBy>
  <cp:revision>113</cp:revision>
  <cp:lastPrinted>2019-03-28T14:52:49Z</cp:lastPrinted>
  <dcterms:created xsi:type="dcterms:W3CDTF">2019-02-26T11:08:46Z</dcterms:created>
  <dcterms:modified xsi:type="dcterms:W3CDTF">2019-03-28T14:54:29Z</dcterms:modified>
</cp:coreProperties>
</file>