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68" r:id="rId1"/>
  </p:sldMasterIdLst>
  <p:notesMasterIdLst>
    <p:notesMasterId r:id="rId25"/>
  </p:notesMasterIdLst>
  <p:sldIdLst>
    <p:sldId id="287" r:id="rId2"/>
    <p:sldId id="304" r:id="rId3"/>
    <p:sldId id="315" r:id="rId4"/>
    <p:sldId id="316" r:id="rId5"/>
    <p:sldId id="318" r:id="rId6"/>
    <p:sldId id="320" r:id="rId7"/>
    <p:sldId id="269" r:id="rId8"/>
    <p:sldId id="323" r:id="rId9"/>
    <p:sldId id="277" r:id="rId10"/>
    <p:sldId id="281" r:id="rId11"/>
    <p:sldId id="317" r:id="rId12"/>
    <p:sldId id="273" r:id="rId13"/>
    <p:sldId id="319" r:id="rId14"/>
    <p:sldId id="322" r:id="rId15"/>
    <p:sldId id="303" r:id="rId16"/>
    <p:sldId id="305" r:id="rId17"/>
    <p:sldId id="313" r:id="rId18"/>
    <p:sldId id="306" r:id="rId19"/>
    <p:sldId id="307" r:id="rId20"/>
    <p:sldId id="309" r:id="rId21"/>
    <p:sldId id="314" r:id="rId22"/>
    <p:sldId id="312" r:id="rId23"/>
    <p:sldId id="302" r:id="rId24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pos="6448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00" autoAdjust="0"/>
    <p:restoredTop sz="97941" autoAdjust="0"/>
  </p:normalViewPr>
  <p:slideViewPr>
    <p:cSldViewPr snapToGrid="0">
      <p:cViewPr varScale="1">
        <p:scale>
          <a:sx n="122" d="100"/>
          <a:sy n="122" d="100"/>
        </p:scale>
        <p:origin x="-120" y="-192"/>
      </p:cViewPr>
      <p:guideLst>
        <p:guide orient="horz" pos="2160"/>
        <p:guide pos="6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25"/>
      <c:hPercent val="5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708485209789055"/>
          <c:y val="0.2045480386583286"/>
          <c:w val="0.83870967741935487"/>
          <c:h val="0.60338983050847461"/>
        </c:manualLayout>
      </c:layout>
      <c:pie3DChart>
        <c:varyColors val="1"/>
        <c:ser>
          <c:idx val="0"/>
          <c:order val="0"/>
          <c:spPr>
            <a:solidFill>
              <a:srgbClr val="9999FF"/>
            </a:solidFill>
            <a:ln w="34961">
              <a:noFill/>
            </a:ln>
          </c:spPr>
          <c:explosion val="25"/>
          <c:dPt>
            <c:idx val="0"/>
            <c:bubble3D val="0"/>
          </c:dPt>
          <c:dPt>
            <c:idx val="1"/>
            <c:bubble3D val="0"/>
            <c:spPr>
              <a:solidFill>
                <a:srgbClr val="993366"/>
              </a:solidFill>
              <a:ln w="34961">
                <a:noFill/>
              </a:ln>
            </c:spPr>
          </c:dPt>
          <c:val>
            <c:numRef>
              <c:f>Лист1!$B$33:$B$34</c:f>
              <c:numCache>
                <c:formatCode>General</c:formatCode>
                <c:ptCount val="2"/>
                <c:pt idx="0">
                  <c:v>31</c:v>
                </c:pt>
                <c:pt idx="1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64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203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9D011E-C53F-4BCD-A5F4-DCD2C71FD9D5}" type="doc">
      <dgm:prSet loTypeId="urn:microsoft.com/office/officeart/2005/8/layout/pyramid2" loCatId="list" qsTypeId="urn:microsoft.com/office/officeart/2005/8/quickstyle/simple3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E6383FB4-8635-4049-A0ED-56832C16DFFF}">
      <dgm:prSet custT="1"/>
      <dgm:spPr/>
      <dgm:t>
        <a:bodyPr/>
        <a:lstStyle/>
        <a:p>
          <a:pPr algn="ctr" defTabSz="577850"/>
          <a:endParaRPr lang="ru-RU" sz="1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 defTabSz="577850"/>
          <a:endParaRPr lang="ru-RU" sz="1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 defTabSz="577850"/>
          <a:r>
            <a:rPr lang="en-US" sz="13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III</a:t>
          </a:r>
          <a:r>
            <a:rPr lang="ru-RU" sz="13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en-US" sz="13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dirty="0">
              <a:latin typeface="Times New Roman" panose="02020603050405020304" pitchFamily="18" charset="0"/>
              <a:cs typeface="Times New Roman" panose="02020603050405020304" pitchFamily="18" charset="0"/>
            </a:rPr>
            <a:t>Мониторинг ассортимента и цен на ЖНВЛП </a:t>
          </a:r>
        </a:p>
        <a:p>
          <a:pPr algn="ctr" defTabSz="577850"/>
          <a:r>
            <a:rPr lang="en-US" sz="13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IV</a:t>
          </a:r>
          <a:r>
            <a:rPr lang="ru-RU" sz="1300" b="1" dirty="0">
              <a:latin typeface="Times New Roman" panose="02020603050405020304" pitchFamily="18" charset="0"/>
              <a:cs typeface="Times New Roman" panose="02020603050405020304" pitchFamily="18" charset="0"/>
            </a:rPr>
            <a:t>. Мониторинги, </a:t>
          </a:r>
          <a:r>
            <a:rPr lang="ru-RU" sz="1300" b="1" dirty="0">
              <a:latin typeface="Times New Roman" pitchFamily="18" charset="0"/>
            </a:rPr>
            <a:t>проводимые с  2020 года  в связи с пандемией COVID-19</a:t>
          </a:r>
          <a:endParaRPr lang="ru-RU" sz="1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 defTabSz="577850"/>
          <a:r>
            <a:rPr lang="en-US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/>
          </a:r>
          <a:br>
            <a:rPr lang="en-US" sz="1200" b="1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0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7850319C-9B89-4A11-971D-CD328DF27A37}" type="parTrans" cxnId="{E3B2793F-3A92-4AA1-A363-85F66F5DB79A}">
      <dgm:prSet/>
      <dgm:spPr/>
      <dgm:t>
        <a:bodyPr/>
        <a:lstStyle/>
        <a:p>
          <a:endParaRPr lang="ru-RU"/>
        </a:p>
      </dgm:t>
    </dgm:pt>
    <dgm:pt modelId="{2C4798FE-8AB3-4C52-9336-523077F7517E}" type="sibTrans" cxnId="{E3B2793F-3A92-4AA1-A363-85F66F5DB79A}">
      <dgm:prSet/>
      <dgm:spPr/>
      <dgm:t>
        <a:bodyPr/>
        <a:lstStyle/>
        <a:p>
          <a:endParaRPr lang="ru-RU"/>
        </a:p>
      </dgm:t>
    </dgm:pt>
    <dgm:pt modelId="{BEC3DF9B-5E4A-4700-A044-61785327BF16}">
      <dgm:prSet phldrT="[Текст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3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II</a:t>
          </a:r>
          <a:r>
            <a:rPr lang="ru-RU" sz="1300" b="1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en-US" sz="13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dirty="0"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Программы профилактики рисков причинения вреда (ущерба) охраняемым законам ценностям</a:t>
          </a:r>
          <a:endParaRPr lang="ru-RU" sz="13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4A118F-828E-4AEE-BF86-815A97AD6D05}" type="sibTrans" cxnId="{49E96836-4526-465E-BE8D-17C860264AE8}">
      <dgm:prSet/>
      <dgm:spPr/>
      <dgm:t>
        <a:bodyPr/>
        <a:lstStyle/>
        <a:p>
          <a:endParaRPr lang="ru-RU"/>
        </a:p>
      </dgm:t>
    </dgm:pt>
    <dgm:pt modelId="{8D1B2269-0552-40CB-9C93-C29ED1D41E47}" type="parTrans" cxnId="{49E96836-4526-465E-BE8D-17C860264AE8}">
      <dgm:prSet/>
      <dgm:spPr/>
      <dgm:t>
        <a:bodyPr/>
        <a:lstStyle/>
        <a:p>
          <a:endParaRPr lang="ru-RU"/>
        </a:p>
      </dgm:t>
    </dgm:pt>
    <dgm:pt modelId="{A5139483-93EC-4E7A-B530-2EC4FBE2CCFB}">
      <dgm:prSet phldrT="[Текст]" custT="1"/>
      <dgm:spPr/>
      <dgm:t>
        <a:bodyPr/>
        <a:lstStyle/>
        <a:p>
          <a:pPr algn="ctr"/>
          <a:r>
            <a:rPr lang="en-US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ru-RU" sz="1300" b="1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en-US" sz="13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dirty="0">
              <a:latin typeface="Times New Roman" panose="02020603050405020304" pitchFamily="18" charset="0"/>
              <a:cs typeface="Times New Roman" panose="02020603050405020304" pitchFamily="18" charset="0"/>
            </a:rPr>
            <a:t>Региональный государственный контроль (надзор)  за применением цен на ЖНВЛП </a:t>
          </a:r>
        </a:p>
      </dgm:t>
    </dgm:pt>
    <dgm:pt modelId="{46504744-3AC0-46EC-A299-1199FB297582}" type="sibTrans" cxnId="{653D02A7-6F5D-46C6-BEC7-71DD2FFFB496}">
      <dgm:prSet/>
      <dgm:spPr/>
      <dgm:t>
        <a:bodyPr/>
        <a:lstStyle/>
        <a:p>
          <a:endParaRPr lang="ru-RU"/>
        </a:p>
      </dgm:t>
    </dgm:pt>
    <dgm:pt modelId="{71C0B1D0-7A25-4498-8B1B-EE265C94069E}" type="parTrans" cxnId="{653D02A7-6F5D-46C6-BEC7-71DD2FFFB496}">
      <dgm:prSet/>
      <dgm:spPr/>
      <dgm:t>
        <a:bodyPr/>
        <a:lstStyle/>
        <a:p>
          <a:endParaRPr lang="ru-RU"/>
        </a:p>
      </dgm:t>
    </dgm:pt>
    <dgm:pt modelId="{3CF03800-FB70-46B8-B223-868897AE5B81}" type="pres">
      <dgm:prSet presAssocID="{259D011E-C53F-4BCD-A5F4-DCD2C71FD9D5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908924C5-E7EE-4F1F-A9CC-C86F4A0FCCF8}" type="pres">
      <dgm:prSet presAssocID="{259D011E-C53F-4BCD-A5F4-DCD2C71FD9D5}" presName="pyramid" presStyleLbl="node1" presStyleIdx="0" presStyleCnt="1"/>
      <dgm:spPr>
        <a:prstGeom prst="rightArrow">
          <a:avLst/>
        </a:prstGeom>
      </dgm:spPr>
      <dgm:t>
        <a:bodyPr/>
        <a:lstStyle/>
        <a:p>
          <a:endParaRPr lang="ru-RU"/>
        </a:p>
      </dgm:t>
    </dgm:pt>
    <dgm:pt modelId="{090CA284-4E28-441C-B8BA-A03C1D035FBC}" type="pres">
      <dgm:prSet presAssocID="{259D011E-C53F-4BCD-A5F4-DCD2C71FD9D5}" presName="theList" presStyleCnt="0"/>
      <dgm:spPr/>
    </dgm:pt>
    <dgm:pt modelId="{95DD20E9-2D7E-4235-BE8E-9A0C65B3807B}" type="pres">
      <dgm:prSet presAssocID="{A5139483-93EC-4E7A-B530-2EC4FBE2CCFB}" presName="aNode" presStyleLbl="fgAcc1" presStyleIdx="0" presStyleCnt="3" custScaleX="1331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790551-8F85-4C80-8354-A6A4FBF2AB01}" type="pres">
      <dgm:prSet presAssocID="{A5139483-93EC-4E7A-B530-2EC4FBE2CCFB}" presName="aSpace" presStyleCnt="0"/>
      <dgm:spPr/>
    </dgm:pt>
    <dgm:pt modelId="{2BD3A180-589F-440A-862A-B7EC25115E2A}" type="pres">
      <dgm:prSet presAssocID="{BEC3DF9B-5E4A-4700-A044-61785327BF16}" presName="aNode" presStyleLbl="fgAcc1" presStyleIdx="1" presStyleCnt="3" custScaleX="1320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D3B07C-69D2-4D18-894E-D187C59C45F8}" type="pres">
      <dgm:prSet presAssocID="{BEC3DF9B-5E4A-4700-A044-61785327BF16}" presName="aSpace" presStyleCnt="0"/>
      <dgm:spPr/>
    </dgm:pt>
    <dgm:pt modelId="{27602EF8-FF40-4434-8A02-1284A2D3F833}" type="pres">
      <dgm:prSet presAssocID="{E6383FB4-8635-4049-A0ED-56832C16DFFF}" presName="aNode" presStyleLbl="fgAcc1" presStyleIdx="2" presStyleCnt="3" custScaleX="1343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AA189E-583A-4C80-A6CF-16C76D7C0D38}" type="pres">
      <dgm:prSet presAssocID="{E6383FB4-8635-4049-A0ED-56832C16DFFF}" presName="aSpace" presStyleCnt="0"/>
      <dgm:spPr/>
    </dgm:pt>
  </dgm:ptLst>
  <dgm:cxnLst>
    <dgm:cxn modelId="{21C94F30-613D-4BF8-B2F5-C1FBDA3E541F}" type="presOf" srcId="{259D011E-C53F-4BCD-A5F4-DCD2C71FD9D5}" destId="{3CF03800-FB70-46B8-B223-868897AE5B81}" srcOrd="0" destOrd="0" presId="urn:microsoft.com/office/officeart/2005/8/layout/pyramid2"/>
    <dgm:cxn modelId="{49E96836-4526-465E-BE8D-17C860264AE8}" srcId="{259D011E-C53F-4BCD-A5F4-DCD2C71FD9D5}" destId="{BEC3DF9B-5E4A-4700-A044-61785327BF16}" srcOrd="1" destOrd="0" parTransId="{8D1B2269-0552-40CB-9C93-C29ED1D41E47}" sibTransId="{CD4A118F-828E-4AEE-BF86-815A97AD6D05}"/>
    <dgm:cxn modelId="{E3B2793F-3A92-4AA1-A363-85F66F5DB79A}" srcId="{259D011E-C53F-4BCD-A5F4-DCD2C71FD9D5}" destId="{E6383FB4-8635-4049-A0ED-56832C16DFFF}" srcOrd="2" destOrd="0" parTransId="{7850319C-9B89-4A11-971D-CD328DF27A37}" sibTransId="{2C4798FE-8AB3-4C52-9336-523077F7517E}"/>
    <dgm:cxn modelId="{653D02A7-6F5D-46C6-BEC7-71DD2FFFB496}" srcId="{259D011E-C53F-4BCD-A5F4-DCD2C71FD9D5}" destId="{A5139483-93EC-4E7A-B530-2EC4FBE2CCFB}" srcOrd="0" destOrd="0" parTransId="{71C0B1D0-7A25-4498-8B1B-EE265C94069E}" sibTransId="{46504744-3AC0-46EC-A299-1199FB297582}"/>
    <dgm:cxn modelId="{CAD5935E-C5A9-45E0-B3D1-32F141DD36D9}" type="presOf" srcId="{E6383FB4-8635-4049-A0ED-56832C16DFFF}" destId="{27602EF8-FF40-4434-8A02-1284A2D3F833}" srcOrd="0" destOrd="0" presId="urn:microsoft.com/office/officeart/2005/8/layout/pyramid2"/>
    <dgm:cxn modelId="{7F0678E1-3F54-4CBA-883F-EBA59AC252D0}" type="presOf" srcId="{A5139483-93EC-4E7A-B530-2EC4FBE2CCFB}" destId="{95DD20E9-2D7E-4235-BE8E-9A0C65B3807B}" srcOrd="0" destOrd="0" presId="urn:microsoft.com/office/officeart/2005/8/layout/pyramid2"/>
    <dgm:cxn modelId="{67333BE9-6611-4AEE-B957-4B09BA0C103D}" type="presOf" srcId="{BEC3DF9B-5E4A-4700-A044-61785327BF16}" destId="{2BD3A180-589F-440A-862A-B7EC25115E2A}" srcOrd="0" destOrd="0" presId="urn:microsoft.com/office/officeart/2005/8/layout/pyramid2"/>
    <dgm:cxn modelId="{76AC64DB-9897-4911-9A53-39A7855A0C62}" type="presParOf" srcId="{3CF03800-FB70-46B8-B223-868897AE5B81}" destId="{908924C5-E7EE-4F1F-A9CC-C86F4A0FCCF8}" srcOrd="0" destOrd="0" presId="urn:microsoft.com/office/officeart/2005/8/layout/pyramid2"/>
    <dgm:cxn modelId="{338A8D53-70DC-42C1-8741-2C184EC67028}" type="presParOf" srcId="{3CF03800-FB70-46B8-B223-868897AE5B81}" destId="{090CA284-4E28-441C-B8BA-A03C1D035FBC}" srcOrd="1" destOrd="0" presId="urn:microsoft.com/office/officeart/2005/8/layout/pyramid2"/>
    <dgm:cxn modelId="{F6F38CC4-6ADD-4660-97A9-BCF388DA4A61}" type="presParOf" srcId="{090CA284-4E28-441C-B8BA-A03C1D035FBC}" destId="{95DD20E9-2D7E-4235-BE8E-9A0C65B3807B}" srcOrd="0" destOrd="0" presId="urn:microsoft.com/office/officeart/2005/8/layout/pyramid2"/>
    <dgm:cxn modelId="{38725C79-0780-4368-A9C8-24FB9F6E037B}" type="presParOf" srcId="{090CA284-4E28-441C-B8BA-A03C1D035FBC}" destId="{29790551-8F85-4C80-8354-A6A4FBF2AB01}" srcOrd="1" destOrd="0" presId="urn:microsoft.com/office/officeart/2005/8/layout/pyramid2"/>
    <dgm:cxn modelId="{44017B1F-9665-42E3-8C5C-E724EE2736E5}" type="presParOf" srcId="{090CA284-4E28-441C-B8BA-A03C1D035FBC}" destId="{2BD3A180-589F-440A-862A-B7EC25115E2A}" srcOrd="2" destOrd="0" presId="urn:microsoft.com/office/officeart/2005/8/layout/pyramid2"/>
    <dgm:cxn modelId="{FAB45607-039D-4F41-AFA1-419152C3A917}" type="presParOf" srcId="{090CA284-4E28-441C-B8BA-A03C1D035FBC}" destId="{B6D3B07C-69D2-4D18-894E-D187C59C45F8}" srcOrd="3" destOrd="0" presId="urn:microsoft.com/office/officeart/2005/8/layout/pyramid2"/>
    <dgm:cxn modelId="{45A514B1-1781-4E41-BADB-553F210C52E6}" type="presParOf" srcId="{090CA284-4E28-441C-B8BA-A03C1D035FBC}" destId="{27602EF8-FF40-4434-8A02-1284A2D3F833}" srcOrd="4" destOrd="0" presId="urn:microsoft.com/office/officeart/2005/8/layout/pyramid2"/>
    <dgm:cxn modelId="{48FA022E-EEF8-49C3-9F88-960FE0AAA458}" type="presParOf" srcId="{090CA284-4E28-441C-B8BA-A03C1D035FBC}" destId="{4AAA189E-583A-4C80-A6CF-16C76D7C0D38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8924C5-E7EE-4F1F-A9CC-C86F4A0FCCF8}">
      <dsp:nvSpPr>
        <dsp:cNvPr id="0" name=""/>
        <dsp:cNvSpPr/>
      </dsp:nvSpPr>
      <dsp:spPr>
        <a:xfrm>
          <a:off x="2521683" y="0"/>
          <a:ext cx="4656525" cy="4656525"/>
        </a:xfrm>
        <a:prstGeom prst="rightArrow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180000"/>
                <a:lumMod val="100000"/>
              </a:schemeClr>
            </a:gs>
            <a:gs pos="40000">
              <a:schemeClr val="accent1">
                <a:hueOff val="0"/>
                <a:satOff val="0"/>
                <a:lumOff val="0"/>
                <a:alphaOff val="0"/>
                <a:tint val="60000"/>
                <a:satMod val="13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6000"/>
                <a:lumMod val="10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5DD20E9-2D7E-4235-BE8E-9A0C65B3807B}">
      <dsp:nvSpPr>
        <dsp:cNvPr id="0" name=""/>
        <dsp:cNvSpPr/>
      </dsp:nvSpPr>
      <dsp:spPr>
        <a:xfrm>
          <a:off x="4348399" y="468153"/>
          <a:ext cx="4029833" cy="110228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ru-RU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en-US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Региональный государственный контроль (надзор)  за применением цен на ЖНВЛП </a:t>
          </a:r>
        </a:p>
      </dsp:txBody>
      <dsp:txXfrm>
        <a:off x="4402208" y="521962"/>
        <a:ext cx="3922215" cy="994668"/>
      </dsp:txXfrm>
    </dsp:sp>
    <dsp:sp modelId="{2BD3A180-589F-440A-862A-B7EC25115E2A}">
      <dsp:nvSpPr>
        <dsp:cNvPr id="0" name=""/>
        <dsp:cNvSpPr/>
      </dsp:nvSpPr>
      <dsp:spPr>
        <a:xfrm>
          <a:off x="4364850" y="1708226"/>
          <a:ext cx="3996932" cy="110228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II</a:t>
          </a:r>
          <a:r>
            <a:rPr lang="ru-RU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en-US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Программы профилактики рисков причинения вреда (ущерба) охраняемым законам ценностям</a:t>
          </a:r>
          <a:endParaRPr lang="ru-RU" sz="13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18659" y="1762035"/>
        <a:ext cx="3889314" cy="994668"/>
      </dsp:txXfrm>
    </dsp:sp>
    <dsp:sp modelId="{27602EF8-FF40-4434-8A02-1284A2D3F833}">
      <dsp:nvSpPr>
        <dsp:cNvPr id="0" name=""/>
        <dsp:cNvSpPr/>
      </dsp:nvSpPr>
      <dsp:spPr>
        <a:xfrm>
          <a:off x="4329497" y="2948298"/>
          <a:ext cx="4067637" cy="110228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III</a:t>
          </a:r>
          <a:r>
            <a:rPr lang="ru-RU" sz="1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en-US" sz="1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Мониторинг ассортимента и цен на ЖНВЛП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IV</a:t>
          </a:r>
          <a:r>
            <a:rPr lang="ru-RU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Мониторинги, </a:t>
          </a:r>
          <a:r>
            <a:rPr lang="ru-RU" sz="1300" b="1" kern="1200" dirty="0">
              <a:latin typeface="Times New Roman" pitchFamily="18" charset="0"/>
            </a:rPr>
            <a:t>проводимые с  2020 года  в связи с пандемией COVID-19</a:t>
          </a: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/>
          </a:r>
          <a:br>
            <a:rPr lang="en-US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sp:txBody>
      <dsp:txXfrm>
        <a:off x="4383306" y="3002107"/>
        <a:ext cx="3960019" cy="9946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0.64215</cdr:x>
      <cdr:y>0.83627</cdr:y>
    </cdr:from>
    <cdr:to>
      <cdr:x>0.98636</cdr:x>
      <cdr:y>1</cdr:y>
    </cdr:to>
    <cdr:sp macro="" textlink="">
      <cdr:nvSpPr>
        <cdr:cNvPr id="2" name="Прямоугольник 1"/>
        <cdr:cNvSpPr/>
      </cdr:nvSpPr>
      <cdr:spPr bwMode="auto">
        <a:xfrm xmlns:a="http://schemas.openxmlformats.org/drawingml/2006/main">
          <a:off x="4392662" y="4670425"/>
          <a:ext cx="2354560" cy="9144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0.70529</cdr:x>
      <cdr:y>0.82638</cdr:y>
    </cdr:from>
    <cdr:to>
      <cdr:x>0.83896</cdr:x>
      <cdr:y>0.99011</cdr:y>
    </cdr:to>
    <cdr:sp macro="" textlink="">
      <cdr:nvSpPr>
        <cdr:cNvPr id="3" name="Прямоугольник 2"/>
        <cdr:cNvSpPr/>
      </cdr:nvSpPr>
      <cdr:spPr bwMode="auto">
        <a:xfrm xmlns:a="http://schemas.openxmlformats.org/drawingml/2006/main">
          <a:off x="4824536" y="4615185"/>
          <a:ext cx="914400" cy="9144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0.32641</cdr:x>
      <cdr:y>0.80162</cdr:y>
    </cdr:from>
    <cdr:to>
      <cdr:x>0.92317</cdr:x>
      <cdr:y>0.98991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726613" y="4413252"/>
          <a:ext cx="4985018" cy="10366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</a:t>
          </a:r>
          <a:r>
            <a:rPr lang="ru-RU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рганизации розничной </a:t>
          </a:r>
        </a:p>
        <a:p xmlns:a="http://schemas.openxmlformats.org/drawingml/2006/main">
          <a:r>
            <a:rPr lang="ru-RU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</a:t>
          </a:r>
          <a:r>
            <a:rPr lang="ru-RU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орговли лекарственными </a:t>
          </a:r>
        </a:p>
        <a:p xmlns:a="http://schemas.openxmlformats.org/drawingml/2006/main">
          <a:r>
            <a:rPr lang="ru-RU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препаратами</a:t>
          </a:r>
          <a:endParaRPr lang="ru-RU" sz="20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7F0E87-27F6-4647-A45E-7F340E6C6F74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72718C-8361-4C7C-A479-2DF708BF9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728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02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1132" eaLnBrk="1" hangingPunct="1">
              <a:spcBef>
                <a:spcPct val="0"/>
              </a:spcBef>
            </a:pPr>
            <a:endParaRPr 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3" name="Номер слайда 3"/>
          <p:cNvSpPr txBox="1">
            <a:spLocks noGrp="1"/>
          </p:cNvSpPr>
          <p:nvPr/>
        </p:nvSpPr>
        <p:spPr bwMode="auto">
          <a:xfrm>
            <a:off x="3828521" y="9443881"/>
            <a:ext cx="2931564" cy="49863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726" tIns="45860" rIns="91726" bIns="4586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1725AFA-F948-4AB2-B48B-978CBB09CE56}" type="slidenum">
              <a:rPr lang="ru-RU" sz="1200">
                <a:solidFill>
                  <a:prstClr val="black"/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</a:t>
            </a:fld>
            <a:endParaRPr lang="ru-RU" sz="1200">
              <a:solidFill>
                <a:prstClr val="black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43224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1225" eaLnBrk="1" hangingPunct="1">
              <a:spcBef>
                <a:spcPct val="0"/>
              </a:spcBef>
            </a:pPr>
            <a:endParaRPr lang="ru-RU" dirty="0"/>
          </a:p>
        </p:txBody>
      </p:sp>
      <p:sp>
        <p:nvSpPr>
          <p:cNvPr id="1638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EEA5C9-4258-4EF8-B786-B2298545026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 </a:t>
            </a:r>
            <a:endParaRPr lang="ru-RU" sz="1000" dirty="0"/>
          </a:p>
          <a:p>
            <a:pPr>
              <a:defRPr/>
            </a:pPr>
            <a:endParaRPr lang="ru-RU" dirty="0"/>
          </a:p>
          <a:p>
            <a:pPr>
              <a:defRPr/>
            </a:pPr>
            <a:r>
              <a:rPr lang="ru-RU" dirty="0"/>
              <a:t>Программа профилактики утверждается ежегодно и исполняется в соответствии с утвержденным Руководством  по профилактике нарушений обязательных требований. 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9E3A83-AE07-46F1-AC70-CEF02C5B9484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0008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 </a:t>
            </a:r>
            <a:endParaRPr lang="ru-RU" sz="1000" dirty="0"/>
          </a:p>
          <a:p>
            <a:pPr>
              <a:defRPr/>
            </a:pPr>
            <a:endParaRPr lang="ru-RU" dirty="0"/>
          </a:p>
          <a:p>
            <a:pPr>
              <a:defRPr/>
            </a:pPr>
            <a:r>
              <a:rPr lang="ru-RU" dirty="0"/>
              <a:t>Программа профилактики утверждается ежегодно и исполняется в соответствии с утвержденным Руководством  по профилактике нарушений обязательных требований. 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9E3A83-AE07-46F1-AC70-CEF02C5B9484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54859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 </a:t>
            </a:r>
            <a:endParaRPr lang="ru-RU" sz="1000" dirty="0"/>
          </a:p>
          <a:p>
            <a:pPr>
              <a:defRPr/>
            </a:pPr>
            <a:endParaRPr lang="ru-RU" dirty="0"/>
          </a:p>
          <a:p>
            <a:pPr>
              <a:defRPr/>
            </a:pPr>
            <a:r>
              <a:rPr lang="ru-RU" dirty="0"/>
              <a:t>Программа профилактики утверждается ежегодно и исполняется в соответствии с утвержденным Руководством  по профилактике нарушений обязательных требований. 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DF9488-BAC3-4029-8FCA-21D3062ECD2D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9343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 </a:t>
            </a:r>
            <a:endParaRPr lang="ru-RU" sz="1000" dirty="0"/>
          </a:p>
          <a:p>
            <a:pPr>
              <a:defRPr/>
            </a:pPr>
            <a:endParaRPr lang="ru-RU" dirty="0"/>
          </a:p>
          <a:p>
            <a:pPr>
              <a:defRPr/>
            </a:pPr>
            <a:r>
              <a:rPr lang="ru-RU" dirty="0"/>
              <a:t>Программа профилактики утверждается ежегодно и исполняется в соответствии с утвержденным Руководством  по профилактике нарушений обязательных требований. 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DF9488-BAC3-4029-8FCA-21D3062ECD2D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9343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Профилактика нарушений обязательных требований имеет первостепенное значение при осуществлении регионального государственного контроля за применением цен на ЖНВЛП. 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Основные цели   профилактика нарушений обязательных требований следующие:</a:t>
            </a:r>
            <a:endParaRPr lang="ru-RU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предупреждение нарушений субъектами обращения лекарственных средств  обязательных требований; </a:t>
            </a:r>
            <a:endParaRPr lang="ru-RU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предотвращение риска причинения вреда и снижение уровня ущерба охраняемым законом ценностей вследствие нарушений обязательных требований; </a:t>
            </a:r>
            <a:endParaRPr lang="ru-RU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устранение существующих и потенциальных условий, причин и факторов, способных привести к нарушению обязательных требований и причинению вреда охраняемым законом ценностям; </a:t>
            </a:r>
            <a:endParaRPr lang="ru-RU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формирование моделей социально-ответственного, добросовестного, правового поведения подконтрольных субъектов; </a:t>
            </a:r>
            <a:endParaRPr lang="ru-RU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повышение прозрачности системы контрольной деятельности. </a:t>
            </a:r>
            <a:endParaRPr lang="ru-RU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0D192-E27A-4F66-A73F-CC6D7EF80E0B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06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Реализация Программы профилактики нарушений обязательных требований представлена на следующих слайдах:</a:t>
            </a:r>
          </a:p>
          <a:p>
            <a:pPr>
              <a:spcBef>
                <a:spcPct val="0"/>
              </a:spcBef>
            </a:pPr>
            <a:endParaRPr lang="ru-RU" dirty="0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898220C-6606-46DC-83FE-BD4D188F74A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8123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Реализация Программы профилактики нарушений обязательных требований представлена на следующих слайдах:</a:t>
            </a:r>
          </a:p>
          <a:p>
            <a:pPr>
              <a:spcBef>
                <a:spcPct val="0"/>
              </a:spcBef>
            </a:pPr>
            <a:endParaRPr lang="ru-RU" dirty="0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898220C-6606-46DC-83FE-BD4D188F74A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8123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Реализация Программы профилактики нарушений обязательных требований представлена на следующих слайдах:</a:t>
            </a:r>
          </a:p>
          <a:p>
            <a:pPr>
              <a:spcBef>
                <a:spcPct val="0"/>
              </a:spcBef>
            </a:pPr>
            <a:endParaRPr lang="ru-RU" dirty="0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898220C-6606-46DC-83FE-BD4D188F74A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8123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Реализация Программы профилактики нарушений обязательных требований представлена на следующих слайдах:</a:t>
            </a:r>
          </a:p>
          <a:p>
            <a:pPr>
              <a:spcBef>
                <a:spcPct val="0"/>
              </a:spcBef>
            </a:pPr>
            <a:endParaRPr lang="ru-RU" dirty="0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898220C-6606-46DC-83FE-BD4D188F74A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8123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Реализация Программы профилактики нарушений обязательных требований представлена на следующих слайдах:</a:t>
            </a:r>
          </a:p>
          <a:p>
            <a:pPr>
              <a:spcBef>
                <a:spcPct val="0"/>
              </a:spcBef>
            </a:pPr>
            <a:endParaRPr lang="ru-RU" dirty="0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898220C-6606-46DC-83FE-BD4D188F74A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9638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98463" y="1243013"/>
            <a:ext cx="5964237" cy="33559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Заметки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395" name="Номер слайда 3"/>
          <p:cNvSpPr txBox="1">
            <a:spLocks noGrp="1"/>
          </p:cNvSpPr>
          <p:nvPr/>
        </p:nvSpPr>
        <p:spPr bwMode="auto">
          <a:xfrm>
            <a:off x="5547488" y="7030101"/>
            <a:ext cx="4242103" cy="371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745" tIns="45870" rIns="91745" bIns="45870" anchor="b"/>
          <a:lstStyle/>
          <a:p>
            <a:pPr algn="r"/>
            <a:fld id="{5B744A07-9F13-42C6-9688-2272D99A57F6}" type="slidenum">
              <a:rPr lang="ru-RU" sz="1200">
                <a:solidFill>
                  <a:srgbClr val="000000"/>
                </a:solidFill>
                <a:latin typeface="Calibri" pitchFamily="34" charset="0"/>
              </a:rPr>
              <a:pPr algn="r"/>
              <a:t>21</a:t>
            </a:fld>
            <a:endParaRPr lang="ru-RU" sz="120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020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1189096" y="5617774"/>
            <a:ext cx="9843913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319937" y="1016990"/>
            <a:ext cx="9572977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320801" y="1009651"/>
            <a:ext cx="9572977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1026029" y="702069"/>
            <a:ext cx="757108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10568399" y="655232"/>
            <a:ext cx="566928" cy="75590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02934" y="1794935"/>
            <a:ext cx="7631291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02934" y="3736622"/>
            <a:ext cx="761623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027569" y="5357593"/>
            <a:ext cx="1618428" cy="365125"/>
          </a:xfrm>
        </p:spPr>
        <p:txBody>
          <a:bodyPr/>
          <a:lstStyle/>
          <a:p>
            <a:fld id="{63F8B6ED-CA3B-4755-935C-E74203C86D1F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65393" y="5357593"/>
            <a:ext cx="671312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85241" y="5357593"/>
            <a:ext cx="738697" cy="365125"/>
          </a:xfrm>
        </p:spPr>
        <p:txBody>
          <a:bodyPr/>
          <a:lstStyle>
            <a:lvl1pPr algn="ctr">
              <a:defRPr/>
            </a:lvl1pPr>
          </a:lstStyle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6639" y="2239431"/>
            <a:ext cx="8338725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690" y="3725335"/>
            <a:ext cx="8308623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731264" y="2121407"/>
            <a:ext cx="42672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217920" y="2119313"/>
            <a:ext cx="42672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7160" y="2122312"/>
            <a:ext cx="391936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47559" y="2122311"/>
            <a:ext cx="3925824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731264" y="2944368"/>
            <a:ext cx="4303776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193535" y="2944813"/>
            <a:ext cx="4303776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842903" y="6058038"/>
            <a:ext cx="10295468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5958497" y="605163"/>
            <a:ext cx="505192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5961889" y="603504"/>
            <a:ext cx="505192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998940" y="576868"/>
            <a:ext cx="505192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999745" y="576072"/>
            <a:ext cx="505192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3161475" y="293953"/>
            <a:ext cx="757108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8467351" y="238675"/>
            <a:ext cx="566928" cy="75590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478635" y="2020042"/>
            <a:ext cx="4086436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6472388" y="1150993"/>
            <a:ext cx="4027723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530834" y="3623748"/>
            <a:ext cx="4065188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8455598" y="5885673"/>
            <a:ext cx="1618428" cy="365125"/>
          </a:xfrm>
        </p:spPr>
        <p:txBody>
          <a:bodyPr/>
          <a:lstStyle/>
          <a:p>
            <a:fld id="{63F8B6ED-CA3B-4755-935C-E74203C86D1F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1219406" y="5829262"/>
            <a:ext cx="4696809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10076418" y="5896962"/>
            <a:ext cx="738697" cy="365125"/>
          </a:xfrm>
        </p:spPr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842903" y="6058038"/>
            <a:ext cx="10295468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998940" y="576868"/>
            <a:ext cx="505192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993412" y="575769"/>
            <a:ext cx="505192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5958497" y="605163"/>
            <a:ext cx="505192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5953025" y="603920"/>
            <a:ext cx="505192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3161475" y="293953"/>
            <a:ext cx="757108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8467351" y="238675"/>
            <a:ext cx="566928" cy="75590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475232" y="2020824"/>
            <a:ext cx="408432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6531487" y="1207272"/>
            <a:ext cx="3885151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536192" y="3621024"/>
            <a:ext cx="4059936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8461249" y="5888738"/>
            <a:ext cx="1618428" cy="365125"/>
          </a:xfrm>
        </p:spPr>
        <p:txBody>
          <a:bodyPr/>
          <a:lstStyle/>
          <a:p>
            <a:fld id="{63F8B6ED-CA3B-4755-935C-E74203C86D1F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1219426" y="5831038"/>
            <a:ext cx="4425391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10082786" y="5900027"/>
            <a:ext cx="738697" cy="365125"/>
          </a:xfrm>
        </p:spPr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2" y="925691"/>
            <a:ext cx="1907823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0962" y="1106313"/>
            <a:ext cx="690503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3" name="Дата 5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50A74266-EE3E-4950-B1A3-7290D75C3DF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2246977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38201" y="6069330"/>
            <a:ext cx="1056132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75360" y="575310"/>
            <a:ext cx="102616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75360" y="576072"/>
            <a:ext cx="10261600" cy="5715000"/>
          </a:xfrm>
          <a:prstGeom prst="rect">
            <a:avLst/>
          </a:prstGeom>
          <a:blipFill dpi="0" rotWithShape="1">
            <a:blip r:embed="rId14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rot="1435684">
            <a:off x="724989" y="273091"/>
            <a:ext cx="757108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rot="4096196">
            <a:off x="10914593" y="203675"/>
            <a:ext cx="566928" cy="755904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60031" y="817583"/>
            <a:ext cx="9286993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50721" y="2119257"/>
            <a:ext cx="8261873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06118" y="5809153"/>
            <a:ext cx="16184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63F8B6ED-CA3B-4755-935C-E74203C86D1F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9202" y="5809153"/>
            <a:ext cx="73869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26937" y="5809153"/>
            <a:ext cx="7386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9" r:id="rId1"/>
    <p:sldLayoutId id="2147484370" r:id="rId2"/>
    <p:sldLayoutId id="2147484371" r:id="rId3"/>
    <p:sldLayoutId id="2147484372" r:id="rId4"/>
    <p:sldLayoutId id="2147484373" r:id="rId5"/>
    <p:sldLayoutId id="2147484374" r:id="rId6"/>
    <p:sldLayoutId id="2147484375" r:id="rId7"/>
    <p:sldLayoutId id="2147484376" r:id="rId8"/>
    <p:sldLayoutId id="2147484377" r:id="rId9"/>
    <p:sldLayoutId id="2147484378" r:id="rId10"/>
    <p:sldLayoutId id="2147484379" r:id="rId11"/>
    <p:sldLayoutId id="214748438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chart" Target="../charts/chart1.xml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22052" y="1393370"/>
            <a:ext cx="7769667" cy="4325042"/>
          </a:xfrm>
          <a:effectLst>
            <a:outerShdw blurRad="673100" dist="254000" algn="ctr" rotWithShape="0">
              <a:schemeClr val="tx2">
                <a:lumMod val="40000"/>
                <a:lumOff val="60000"/>
                <a:alpha val="32000"/>
              </a:schemeClr>
            </a:outerShdw>
          </a:effectLst>
        </p:spPr>
        <p:txBody>
          <a:bodyPr>
            <a:noAutofit/>
            <a:scene3d>
              <a:camera prst="orthographicFront"/>
              <a:lightRig rig="freezing" dir="t"/>
            </a:scene3d>
          </a:bodyPr>
          <a:lstStyle/>
          <a:p>
            <a:pPr algn="ctr"/>
            <a:r>
              <a:rPr lang="ru-RU" sz="30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  <a:t/>
            </a:r>
            <a:br>
              <a:rPr lang="ru-RU" sz="30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</a:br>
            <a:r>
              <a:rPr lang="ru-RU" sz="30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  <a:t/>
            </a:r>
            <a:br>
              <a:rPr lang="ru-RU" sz="30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</a:br>
            <a:r>
              <a:rPr lang="ru-RU" sz="30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  <a:t/>
            </a:r>
            <a:br>
              <a:rPr lang="ru-RU" sz="30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</a:br>
            <a:r>
              <a:rPr lang="ru-RU" sz="30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  <a:t/>
            </a:r>
            <a:br>
              <a:rPr lang="ru-RU" sz="30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</a:br>
            <a:r>
              <a:rPr lang="ru-RU" sz="30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  <a:t/>
            </a:r>
            <a:br>
              <a:rPr lang="ru-RU" sz="30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</a:br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  <a:t>Результаты правоприменительной практики при осуществлении регионального государственного контроля </a:t>
            </a:r>
            <a:r>
              <a:rPr lang="en-US" sz="28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  <a:t>(</a:t>
            </a:r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  <a:t>надзора)</a:t>
            </a:r>
            <a:r>
              <a:rPr lang="en-US" sz="28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  <a:t> </a:t>
            </a:r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  <a:t>за применением цен на лекарственные препараты, включенные в перечень жизненно необходимых и </a:t>
            </a:r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  <a:reflection endPos="0" dir="5400000" sy="-100000" algn="bl" rotWithShape="0"/>
                </a:effectLst>
              </a:rPr>
              <a:t>важнейших</a:t>
            </a:r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  <a:t> лекарственных препаратов за 20</a:t>
            </a:r>
            <a:r>
              <a:rPr lang="en-US" sz="28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  <a:t>21 </a:t>
            </a:r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  <a:t> год</a:t>
            </a:r>
            <a:b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</a:br>
            <a:endParaRPr lang="ru-RU" sz="2800" b="1" i="1" dirty="0">
              <a:solidFill>
                <a:schemeClr val="accent5">
                  <a:lumMod val="50000"/>
                </a:schemeClr>
              </a:solidFill>
              <a:effectLst>
                <a:outerShdw blurRad="254000" dist="63500" dir="5400000" algn="ctr" rotWithShape="0">
                  <a:schemeClr val="tx2">
                    <a:lumMod val="60000"/>
                    <a:lumOff val="40000"/>
                    <a:alpha val="63000"/>
                  </a:scheme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007522" y="6164218"/>
            <a:ext cx="2347415" cy="480421"/>
          </a:xfrm>
        </p:spPr>
        <p:txBody>
          <a:bodyPr>
            <a:normAutofit/>
          </a:bodyPr>
          <a:lstStyle/>
          <a:p>
            <a:endParaRPr lang="ru-RU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8931" y="220556"/>
            <a:ext cx="1623654" cy="121774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87606" y="-15434"/>
            <a:ext cx="87485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Министерство здравоохранения Удмуртской Республики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51" y="217468"/>
            <a:ext cx="1623654" cy="1217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95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4" name="Прямоугольник 4"/>
          <p:cNvSpPr>
            <a:spLocks noChangeArrowheads="1"/>
          </p:cNvSpPr>
          <p:nvPr/>
        </p:nvSpPr>
        <p:spPr bwMode="auto">
          <a:xfrm>
            <a:off x="1523999" y="507076"/>
            <a:ext cx="9174481" cy="969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9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Функции </a:t>
            </a:r>
            <a:r>
              <a:rPr lang="ru-RU" sz="19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Сектора государственного контроля цен в Управлении </a:t>
            </a:r>
            <a:r>
              <a:rPr lang="ru-RU" sz="19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9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лицензированию медицинской и фармацевтической деятельности Министерства здравоохранения Удмуртской республики</a:t>
            </a:r>
            <a:endParaRPr lang="ru-RU" sz="19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79205" name="Группа 6"/>
          <p:cNvGrpSpPr>
            <a:grpSpLocks/>
          </p:cNvGrpSpPr>
          <p:nvPr/>
        </p:nvGrpSpPr>
        <p:grpSpPr bwMode="auto">
          <a:xfrm>
            <a:off x="303664" y="1143000"/>
            <a:ext cx="541867" cy="5715000"/>
            <a:chOff x="10" y="10"/>
            <a:chExt cx="640" cy="9782"/>
          </a:xfrm>
        </p:grpSpPr>
        <p:sp>
          <p:nvSpPr>
            <p:cNvPr id="179206" name="Freeform 6"/>
            <p:cNvSpPr>
              <a:spLocks/>
            </p:cNvSpPr>
            <p:nvPr/>
          </p:nvSpPr>
          <p:spPr bwMode="auto">
            <a:xfrm>
              <a:off x="10" y="10"/>
              <a:ext cx="640" cy="637"/>
            </a:xfrm>
            <a:custGeom>
              <a:avLst/>
              <a:gdLst>
                <a:gd name="T0" fmla="*/ 268 w 640"/>
                <a:gd name="T1" fmla="*/ 2 h 637"/>
                <a:gd name="T2" fmla="*/ 218 w 640"/>
                <a:gd name="T3" fmla="*/ 14 h 637"/>
                <a:gd name="T4" fmla="*/ 172 w 640"/>
                <a:gd name="T5" fmla="*/ 33 h 637"/>
                <a:gd name="T6" fmla="*/ 131 w 640"/>
                <a:gd name="T7" fmla="*/ 59 h 637"/>
                <a:gd name="T8" fmla="*/ 93 w 640"/>
                <a:gd name="T9" fmla="*/ 91 h 637"/>
                <a:gd name="T10" fmla="*/ 61 w 640"/>
                <a:gd name="T11" fmla="*/ 128 h 637"/>
                <a:gd name="T12" fmla="*/ 35 w 640"/>
                <a:gd name="T13" fmla="*/ 170 h 637"/>
                <a:gd name="T14" fmla="*/ 16 w 640"/>
                <a:gd name="T15" fmla="*/ 216 h 637"/>
                <a:gd name="T16" fmla="*/ 4 w 640"/>
                <a:gd name="T17" fmla="*/ 265 h 637"/>
                <a:gd name="T18" fmla="*/ 0 w 640"/>
                <a:gd name="T19" fmla="*/ 317 h 637"/>
                <a:gd name="T20" fmla="*/ 4 w 640"/>
                <a:gd name="T21" fmla="*/ 369 h 637"/>
                <a:gd name="T22" fmla="*/ 16 w 640"/>
                <a:gd name="T23" fmla="*/ 419 h 637"/>
                <a:gd name="T24" fmla="*/ 35 w 640"/>
                <a:gd name="T25" fmla="*/ 464 h 637"/>
                <a:gd name="T26" fmla="*/ 61 w 640"/>
                <a:gd name="T27" fmla="*/ 506 h 637"/>
                <a:gd name="T28" fmla="*/ 93 w 640"/>
                <a:gd name="T29" fmla="*/ 544 h 637"/>
                <a:gd name="T30" fmla="*/ 131 w 640"/>
                <a:gd name="T31" fmla="*/ 576 h 637"/>
                <a:gd name="T32" fmla="*/ 172 w 640"/>
                <a:gd name="T33" fmla="*/ 602 h 637"/>
                <a:gd name="T34" fmla="*/ 218 w 640"/>
                <a:gd name="T35" fmla="*/ 621 h 637"/>
                <a:gd name="T36" fmla="*/ 268 w 640"/>
                <a:gd name="T37" fmla="*/ 633 h 637"/>
                <a:gd name="T38" fmla="*/ 320 w 640"/>
                <a:gd name="T39" fmla="*/ 637 h 637"/>
                <a:gd name="T40" fmla="*/ 371 w 640"/>
                <a:gd name="T41" fmla="*/ 633 h 637"/>
                <a:gd name="T42" fmla="*/ 421 w 640"/>
                <a:gd name="T43" fmla="*/ 621 h 637"/>
                <a:gd name="T44" fmla="*/ 467 w 640"/>
                <a:gd name="T45" fmla="*/ 602 h 637"/>
                <a:gd name="T46" fmla="*/ 508 w 640"/>
                <a:gd name="T47" fmla="*/ 576 h 637"/>
                <a:gd name="T48" fmla="*/ 546 w 640"/>
                <a:gd name="T49" fmla="*/ 544 h 637"/>
                <a:gd name="T50" fmla="*/ 578 w 640"/>
                <a:gd name="T51" fmla="*/ 506 h 637"/>
                <a:gd name="T52" fmla="*/ 604 w 640"/>
                <a:gd name="T53" fmla="*/ 464 h 637"/>
                <a:gd name="T54" fmla="*/ 623 w 640"/>
                <a:gd name="T55" fmla="*/ 419 h 637"/>
                <a:gd name="T56" fmla="*/ 635 w 640"/>
                <a:gd name="T57" fmla="*/ 369 h 637"/>
                <a:gd name="T58" fmla="*/ 640 w 640"/>
                <a:gd name="T59" fmla="*/ 317 h 637"/>
                <a:gd name="T60" fmla="*/ 635 w 640"/>
                <a:gd name="T61" fmla="*/ 265 h 637"/>
                <a:gd name="T62" fmla="*/ 623 w 640"/>
                <a:gd name="T63" fmla="*/ 216 h 637"/>
                <a:gd name="T64" fmla="*/ 604 w 640"/>
                <a:gd name="T65" fmla="*/ 170 h 637"/>
                <a:gd name="T66" fmla="*/ 578 w 640"/>
                <a:gd name="T67" fmla="*/ 128 h 637"/>
                <a:gd name="T68" fmla="*/ 546 w 640"/>
                <a:gd name="T69" fmla="*/ 91 h 637"/>
                <a:gd name="T70" fmla="*/ 508 w 640"/>
                <a:gd name="T71" fmla="*/ 59 h 637"/>
                <a:gd name="T72" fmla="*/ 467 w 640"/>
                <a:gd name="T73" fmla="*/ 33 h 637"/>
                <a:gd name="T74" fmla="*/ 421 w 640"/>
                <a:gd name="T75" fmla="*/ 14 h 637"/>
                <a:gd name="T76" fmla="*/ 371 w 640"/>
                <a:gd name="T77" fmla="*/ 2 h 637"/>
                <a:gd name="T78" fmla="*/ 354 w 640"/>
                <a:gd name="T79" fmla="*/ 0 h 637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40"/>
                <a:gd name="T121" fmla="*/ 0 h 637"/>
                <a:gd name="T122" fmla="*/ 640 w 640"/>
                <a:gd name="T123" fmla="*/ 637 h 637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40" h="637">
                  <a:moveTo>
                    <a:pt x="285" y="0"/>
                  </a:moveTo>
                  <a:lnTo>
                    <a:pt x="268" y="2"/>
                  </a:lnTo>
                  <a:lnTo>
                    <a:pt x="243" y="7"/>
                  </a:lnTo>
                  <a:lnTo>
                    <a:pt x="218" y="14"/>
                  </a:lnTo>
                  <a:lnTo>
                    <a:pt x="195" y="23"/>
                  </a:lnTo>
                  <a:lnTo>
                    <a:pt x="172" y="33"/>
                  </a:lnTo>
                  <a:lnTo>
                    <a:pt x="151" y="45"/>
                  </a:lnTo>
                  <a:lnTo>
                    <a:pt x="131" y="59"/>
                  </a:lnTo>
                  <a:lnTo>
                    <a:pt x="111" y="74"/>
                  </a:lnTo>
                  <a:lnTo>
                    <a:pt x="93" y="91"/>
                  </a:lnTo>
                  <a:lnTo>
                    <a:pt x="77" y="109"/>
                  </a:lnTo>
                  <a:lnTo>
                    <a:pt x="61" y="128"/>
                  </a:lnTo>
                  <a:lnTo>
                    <a:pt x="47" y="149"/>
                  </a:lnTo>
                  <a:lnTo>
                    <a:pt x="35" y="170"/>
                  </a:lnTo>
                  <a:lnTo>
                    <a:pt x="25" y="193"/>
                  </a:lnTo>
                  <a:lnTo>
                    <a:pt x="16" y="216"/>
                  </a:lnTo>
                  <a:lnTo>
                    <a:pt x="9" y="240"/>
                  </a:lnTo>
                  <a:lnTo>
                    <a:pt x="4" y="265"/>
                  </a:lnTo>
                  <a:lnTo>
                    <a:pt x="1" y="291"/>
                  </a:lnTo>
                  <a:lnTo>
                    <a:pt x="0" y="317"/>
                  </a:lnTo>
                  <a:lnTo>
                    <a:pt x="1" y="344"/>
                  </a:lnTo>
                  <a:lnTo>
                    <a:pt x="4" y="369"/>
                  </a:lnTo>
                  <a:lnTo>
                    <a:pt x="9" y="394"/>
                  </a:lnTo>
                  <a:lnTo>
                    <a:pt x="16" y="419"/>
                  </a:lnTo>
                  <a:lnTo>
                    <a:pt x="25" y="442"/>
                  </a:lnTo>
                  <a:lnTo>
                    <a:pt x="35" y="464"/>
                  </a:lnTo>
                  <a:lnTo>
                    <a:pt x="47" y="486"/>
                  </a:lnTo>
                  <a:lnTo>
                    <a:pt x="61" y="506"/>
                  </a:lnTo>
                  <a:lnTo>
                    <a:pt x="77" y="526"/>
                  </a:lnTo>
                  <a:lnTo>
                    <a:pt x="93" y="544"/>
                  </a:lnTo>
                  <a:lnTo>
                    <a:pt x="111" y="560"/>
                  </a:lnTo>
                  <a:lnTo>
                    <a:pt x="131" y="576"/>
                  </a:lnTo>
                  <a:lnTo>
                    <a:pt x="151" y="589"/>
                  </a:lnTo>
                  <a:lnTo>
                    <a:pt x="172" y="602"/>
                  </a:lnTo>
                  <a:lnTo>
                    <a:pt x="195" y="612"/>
                  </a:lnTo>
                  <a:lnTo>
                    <a:pt x="218" y="621"/>
                  </a:lnTo>
                  <a:lnTo>
                    <a:pt x="243" y="628"/>
                  </a:lnTo>
                  <a:lnTo>
                    <a:pt x="268" y="633"/>
                  </a:lnTo>
                  <a:lnTo>
                    <a:pt x="293" y="636"/>
                  </a:lnTo>
                  <a:lnTo>
                    <a:pt x="320" y="637"/>
                  </a:lnTo>
                  <a:lnTo>
                    <a:pt x="346" y="636"/>
                  </a:lnTo>
                  <a:lnTo>
                    <a:pt x="371" y="633"/>
                  </a:lnTo>
                  <a:lnTo>
                    <a:pt x="396" y="628"/>
                  </a:lnTo>
                  <a:lnTo>
                    <a:pt x="421" y="621"/>
                  </a:lnTo>
                  <a:lnTo>
                    <a:pt x="444" y="612"/>
                  </a:lnTo>
                  <a:lnTo>
                    <a:pt x="467" y="602"/>
                  </a:lnTo>
                  <a:lnTo>
                    <a:pt x="488" y="589"/>
                  </a:lnTo>
                  <a:lnTo>
                    <a:pt x="508" y="576"/>
                  </a:lnTo>
                  <a:lnTo>
                    <a:pt x="528" y="560"/>
                  </a:lnTo>
                  <a:lnTo>
                    <a:pt x="546" y="544"/>
                  </a:lnTo>
                  <a:lnTo>
                    <a:pt x="562" y="526"/>
                  </a:lnTo>
                  <a:lnTo>
                    <a:pt x="578" y="506"/>
                  </a:lnTo>
                  <a:lnTo>
                    <a:pt x="592" y="486"/>
                  </a:lnTo>
                  <a:lnTo>
                    <a:pt x="604" y="464"/>
                  </a:lnTo>
                  <a:lnTo>
                    <a:pt x="614" y="442"/>
                  </a:lnTo>
                  <a:lnTo>
                    <a:pt x="623" y="419"/>
                  </a:lnTo>
                  <a:lnTo>
                    <a:pt x="630" y="394"/>
                  </a:lnTo>
                  <a:lnTo>
                    <a:pt x="635" y="369"/>
                  </a:lnTo>
                  <a:lnTo>
                    <a:pt x="638" y="344"/>
                  </a:lnTo>
                  <a:lnTo>
                    <a:pt x="640" y="317"/>
                  </a:lnTo>
                  <a:lnTo>
                    <a:pt x="638" y="291"/>
                  </a:lnTo>
                  <a:lnTo>
                    <a:pt x="635" y="265"/>
                  </a:lnTo>
                  <a:lnTo>
                    <a:pt x="630" y="240"/>
                  </a:lnTo>
                  <a:lnTo>
                    <a:pt x="623" y="216"/>
                  </a:lnTo>
                  <a:lnTo>
                    <a:pt x="614" y="193"/>
                  </a:lnTo>
                  <a:lnTo>
                    <a:pt x="604" y="170"/>
                  </a:lnTo>
                  <a:lnTo>
                    <a:pt x="592" y="149"/>
                  </a:lnTo>
                  <a:lnTo>
                    <a:pt x="578" y="128"/>
                  </a:lnTo>
                  <a:lnTo>
                    <a:pt x="562" y="109"/>
                  </a:lnTo>
                  <a:lnTo>
                    <a:pt x="546" y="91"/>
                  </a:lnTo>
                  <a:lnTo>
                    <a:pt x="528" y="74"/>
                  </a:lnTo>
                  <a:lnTo>
                    <a:pt x="508" y="59"/>
                  </a:lnTo>
                  <a:lnTo>
                    <a:pt x="488" y="45"/>
                  </a:lnTo>
                  <a:lnTo>
                    <a:pt x="467" y="33"/>
                  </a:lnTo>
                  <a:lnTo>
                    <a:pt x="444" y="23"/>
                  </a:lnTo>
                  <a:lnTo>
                    <a:pt x="421" y="14"/>
                  </a:lnTo>
                  <a:lnTo>
                    <a:pt x="396" y="7"/>
                  </a:lnTo>
                  <a:lnTo>
                    <a:pt x="371" y="2"/>
                  </a:lnTo>
                  <a:lnTo>
                    <a:pt x="354" y="0"/>
                  </a:lnTo>
                  <a:lnTo>
                    <a:pt x="285" y="0"/>
                  </a:lnTo>
                </a:path>
              </a:pathLst>
            </a:custGeom>
            <a:solidFill>
              <a:srgbClr val="CFD8D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9207" name="Freeform 7"/>
            <p:cNvSpPr>
              <a:spLocks/>
            </p:cNvSpPr>
            <p:nvPr/>
          </p:nvSpPr>
          <p:spPr bwMode="auto">
            <a:xfrm>
              <a:off x="330" y="327"/>
              <a:ext cx="20" cy="9465"/>
            </a:xfrm>
            <a:custGeom>
              <a:avLst/>
              <a:gdLst>
                <a:gd name="T0" fmla="*/ 0 w 20"/>
                <a:gd name="T1" fmla="*/ 0 h 9465"/>
                <a:gd name="T2" fmla="*/ 0 w 20"/>
                <a:gd name="T3" fmla="*/ 9464 h 9465"/>
                <a:gd name="T4" fmla="*/ 0 60000 65536"/>
                <a:gd name="T5" fmla="*/ 0 60000 65536"/>
                <a:gd name="T6" fmla="*/ 0 w 20"/>
                <a:gd name="T7" fmla="*/ 0 h 9465"/>
                <a:gd name="T8" fmla="*/ 20 w 20"/>
                <a:gd name="T9" fmla="*/ 9465 h 946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0" h="9465">
                  <a:moveTo>
                    <a:pt x="0" y="0"/>
                  </a:moveTo>
                  <a:lnTo>
                    <a:pt x="0" y="9464"/>
                  </a:lnTo>
                </a:path>
              </a:pathLst>
            </a:custGeom>
            <a:noFill/>
            <a:ln w="38100">
              <a:solidFill>
                <a:srgbClr val="CFD8DC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591671151"/>
              </p:ext>
            </p:extLst>
          </p:nvPr>
        </p:nvGraphicFramePr>
        <p:xfrm>
          <a:off x="970498" y="1600200"/>
          <a:ext cx="10918819" cy="4656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79209" name="TextBox 4"/>
          <p:cNvSpPr txBox="1">
            <a:spLocks noChangeArrowheads="1"/>
          </p:cNvSpPr>
          <p:nvPr/>
        </p:nvSpPr>
        <p:spPr bwMode="auto">
          <a:xfrm>
            <a:off x="1524000" y="3429001"/>
            <a:ext cx="20320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Основные функции</a:t>
            </a:r>
          </a:p>
        </p:txBody>
      </p:sp>
    </p:spTree>
    <p:extLst>
      <p:ext uri="{BB962C8B-B14F-4D97-AF65-F5344CB8AC3E}">
        <p14:creationId xmlns:p14="http://schemas.microsoft.com/office/powerpoint/2010/main" val="1801385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74723" y="3703340"/>
            <a:ext cx="11523133" cy="3067506"/>
          </a:xfrm>
          <a:prstGeom prst="rect">
            <a:avLst/>
          </a:prstGeom>
          <a:ln>
            <a:noFill/>
          </a:ln>
        </p:spPr>
        <p:txBody>
          <a:bodyPr anchor="b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400"/>
              </a:spcAft>
              <a:tabLst>
                <a:tab pos="82550" algn="l"/>
              </a:tabLst>
              <a:defRPr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400"/>
              </a:spcAft>
              <a:tabLst>
                <a:tab pos="82550" algn="l"/>
              </a:tabLst>
              <a:defRPr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400"/>
              </a:spcAft>
              <a:defRPr/>
            </a:pPr>
            <a:endParaRPr lang="ru-RU" sz="2600" b="1" kern="0" dirty="0">
              <a:ln w="11430"/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  <a:cs typeface="Arial" pitchFamily="34" charset="0"/>
            </a:endParaRPr>
          </a:p>
          <a:p>
            <a:pPr algn="r" fontAlgn="auto">
              <a:spcBef>
                <a:spcPts val="0"/>
              </a:spcBef>
              <a:spcAft>
                <a:spcPts val="400"/>
              </a:spcAft>
              <a:defRPr/>
            </a:pPr>
            <a:endParaRPr lang="ru-RU" b="1" kern="0" dirty="0">
              <a:ln w="11430"/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Arial" pitchFamily="34" charset="0"/>
            </a:endParaRPr>
          </a:p>
          <a:p>
            <a:pPr algn="r" fontAlgn="auto">
              <a:spcBef>
                <a:spcPts val="0"/>
              </a:spcBef>
              <a:spcAft>
                <a:spcPts val="400"/>
              </a:spcAft>
              <a:defRPr/>
            </a:pPr>
            <a:r>
              <a:rPr lang="ru-RU" sz="2500" b="1" kern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Arial" pitchFamily="34" charset="0"/>
              </a:rPr>
              <a:t> </a:t>
            </a:r>
          </a:p>
          <a:p>
            <a:pPr algn="r" fontAlgn="auto">
              <a:spcBef>
                <a:spcPts val="0"/>
              </a:spcBef>
              <a:spcAft>
                <a:spcPts val="400"/>
              </a:spcAft>
              <a:defRPr/>
            </a:pPr>
            <a:r>
              <a:rPr lang="ru-RU" sz="1600" b="1" kern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Arial" pitchFamily="34" charset="0"/>
              </a:rPr>
              <a:t>			</a:t>
            </a:r>
          </a:p>
          <a:p>
            <a:pPr algn="r" fontAlgn="auto">
              <a:spcBef>
                <a:spcPts val="0"/>
              </a:spcBef>
              <a:spcAft>
                <a:spcPts val="400"/>
              </a:spcAft>
              <a:tabLst>
                <a:tab pos="2774950" algn="l"/>
                <a:tab pos="3144838" algn="l"/>
              </a:tabLst>
              <a:defRPr/>
            </a:pPr>
            <a:endParaRPr lang="ru-RU" sz="1700" b="1" kern="0" dirty="0">
              <a:ln w="11430"/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Arial" pitchFamily="34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kern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39940" name="Прямоугольник 6"/>
          <p:cNvSpPr>
            <a:spLocks noChangeArrowheads="1"/>
          </p:cNvSpPr>
          <p:nvPr/>
        </p:nvSpPr>
        <p:spPr bwMode="auto">
          <a:xfrm>
            <a:off x="1529956" y="101719"/>
            <a:ext cx="92456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41" name="TextBox 3"/>
          <p:cNvSpPr txBox="1">
            <a:spLocks noChangeArrowheads="1"/>
          </p:cNvSpPr>
          <p:nvPr/>
        </p:nvSpPr>
        <p:spPr bwMode="auto">
          <a:xfrm>
            <a:off x="556953" y="791290"/>
            <a:ext cx="11025447" cy="418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tabLst>
                <a:tab pos="3852863" algn="l"/>
              </a:tabLst>
            </a:pPr>
            <a:endParaRPr lang="ru-RU" sz="2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tabLst>
                <a:tab pos="3852863" algn="l"/>
              </a:tabLst>
            </a:pPr>
            <a:endParaRPr lang="ru-RU" sz="2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tabLst>
                <a:tab pos="3852863" algn="l"/>
              </a:tabLst>
            </a:pPr>
            <a:endParaRPr lang="ru-RU" sz="2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tabLst>
                <a:tab pos="3852863" algn="l"/>
              </a:tabLst>
            </a:pPr>
            <a:r>
              <a:rPr lang="ru-RU" sz="2400" b="1" dirty="0">
                <a:solidFill>
                  <a:srgbClr val="1766D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Осуществление </a:t>
            </a: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регионального государственного контроля (надзора) </a:t>
            </a:r>
            <a:endParaRPr lang="ru-RU" sz="24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tabLst>
                <a:tab pos="3852863" algn="l"/>
              </a:tabLst>
            </a:pP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применением цен на ЖНВЛП в 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Удмуртской Республике </a:t>
            </a:r>
          </a:p>
          <a:p>
            <a:pPr algn="ctr">
              <a:tabLst>
                <a:tab pos="3852863" algn="l"/>
              </a:tabLst>
            </a:pP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 соответствии  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Федеральным законом от 31 июля 2021 г.</a:t>
            </a:r>
          </a:p>
          <a:p>
            <a:pPr algn="ctr">
              <a:tabLst>
                <a:tab pos="3852863" algn="l"/>
              </a:tabLst>
            </a:pP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№ 248-ФЗ «О государственном контроле (надзоре) и </a:t>
            </a:r>
            <a:endParaRPr lang="ru-RU" sz="24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tabLst>
                <a:tab pos="3852863" algn="l"/>
              </a:tabLst>
            </a:pP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муниципальном </a:t>
            </a: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контроле в  Российской 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Федерации»  </a:t>
            </a:r>
            <a:endParaRPr lang="ru-RU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                    </a:t>
            </a:r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6C547DD-24D8-42C9-B6F8-492910D53ABB}"/>
              </a:ext>
            </a:extLst>
          </p:cNvPr>
          <p:cNvSpPr/>
          <p:nvPr/>
        </p:nvSpPr>
        <p:spPr>
          <a:xfrm>
            <a:off x="4978400" y="6135470"/>
            <a:ext cx="660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Управление  по контролю за применением цен на лекарственные препараты </a:t>
            </a:r>
          </a:p>
        </p:txBody>
      </p:sp>
    </p:spTree>
    <p:extLst>
      <p:ext uri="{BB962C8B-B14F-4D97-AF65-F5344CB8AC3E}">
        <p14:creationId xmlns:p14="http://schemas.microsoft.com/office/powerpoint/2010/main" val="41326463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-171816"/>
            <a:ext cx="12192000" cy="1700213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title"/>
          </p:nvPr>
        </p:nvSpPr>
        <p:spPr>
          <a:xfrm>
            <a:off x="1198880" y="0"/>
            <a:ext cx="9804400" cy="1391920"/>
          </a:xfrm>
          <a:solidFill>
            <a:schemeClr val="bg1"/>
          </a:solidFill>
        </p:spPr>
        <p:txBody>
          <a:bodyPr>
            <a:normAutofit/>
          </a:bodyPr>
          <a:lstStyle/>
          <a:p>
            <a:pPr eaLnBrk="1" hangingPunct="1"/>
            <a:r>
              <a:rPr lang="ru-RU" altLang="ru-RU" sz="28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о</a:t>
            </a:r>
            <a:r>
              <a:rPr lang="ru-RU" altLang="ru-RU" sz="28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рганизаций </a:t>
            </a:r>
            <a:r>
              <a:rPr lang="ru-RU" altLang="ru-RU" sz="28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</a:t>
            </a:r>
            <a:r>
              <a:rPr lang="ru-RU" altLang="ru-RU" sz="28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оптовой и розничной </a:t>
            </a:r>
            <a:r>
              <a:rPr lang="ru-RU" altLang="ru-RU" sz="28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торговли </a:t>
            </a:r>
            <a:r>
              <a:rPr lang="ru-RU" altLang="ru-RU" sz="28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лекарственными препаратами в </a:t>
            </a:r>
            <a:r>
              <a:rPr lang="ru-RU" altLang="ru-RU" sz="28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Удмуртии </a:t>
            </a:r>
            <a:r>
              <a:rPr lang="ru-RU" altLang="ru-RU" sz="28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8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состоянию на 31 декабря </a:t>
            </a:r>
            <a:r>
              <a:rPr lang="ru-RU" altLang="ru-RU" sz="28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altLang="ru-RU" sz="28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года) </a:t>
            </a:r>
            <a:r>
              <a:rPr lang="ru-RU" altLang="ru-RU" sz="28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graphicFrame>
        <p:nvGraphicFramePr>
          <p:cNvPr id="15365" name="Object 11"/>
          <p:cNvGraphicFramePr>
            <a:graphicFrameLocks noGrp="1" noChangeAspect="1"/>
          </p:cNvGraphicFramePr>
          <p:nvPr>
            <p:ph sz="half" idx="1"/>
          </p:nvPr>
        </p:nvGraphicFramePr>
        <p:xfrm>
          <a:off x="6681788" y="1600200"/>
          <a:ext cx="3017837" cy="218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1" name="Диаграмма" r:id="rId3" imgW="4286250" imgH="3105302" progId="Excel.Chart.8">
                  <p:embed/>
                </p:oleObj>
              </mc:Choice>
              <mc:Fallback>
                <p:oleObj name="Диаграмма" r:id="rId3" imgW="4286250" imgH="3105302" progId="Excel.Char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1788" y="1600200"/>
                        <a:ext cx="3017837" cy="2185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5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3808258942"/>
              </p:ext>
            </p:extLst>
          </p:nvPr>
        </p:nvGraphicFramePr>
        <p:xfrm>
          <a:off x="2214880" y="1341438"/>
          <a:ext cx="8056880" cy="5505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366" name="Text Box 17"/>
          <p:cNvSpPr txBox="1">
            <a:spLocks noChangeArrowheads="1"/>
          </p:cNvSpPr>
          <p:nvPr/>
        </p:nvSpPr>
        <p:spPr bwMode="auto">
          <a:xfrm>
            <a:off x="6240463" y="4508503"/>
            <a:ext cx="17272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90,</a:t>
            </a:r>
            <a:r>
              <a:rPr lang="ru-RU" alt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ru-RU" alt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</a:t>
            </a:r>
            <a:endParaRPr lang="ru-RU" alt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67" name="Text Box 18"/>
          <p:cNvSpPr txBox="1">
            <a:spLocks noChangeArrowheads="1"/>
          </p:cNvSpPr>
          <p:nvPr/>
        </p:nvSpPr>
        <p:spPr bwMode="auto">
          <a:xfrm>
            <a:off x="4225925" y="3027366"/>
            <a:ext cx="148748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9,</a:t>
            </a:r>
            <a:r>
              <a:rPr lang="ru-RU" alt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2</a:t>
            </a:r>
            <a:r>
              <a:rPr lang="ru-RU" alt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altLang="ru-RU" sz="2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8" name="Text Box 22"/>
          <p:cNvSpPr txBox="1">
            <a:spLocks noChangeArrowheads="1"/>
          </p:cNvSpPr>
          <p:nvPr/>
        </p:nvSpPr>
        <p:spPr bwMode="auto">
          <a:xfrm>
            <a:off x="2823831" y="1889554"/>
            <a:ext cx="4608512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 b="1" dirty="0" smtClean="0"/>
              <a:t> </a:t>
            </a:r>
            <a:r>
              <a:rPr lang="ru-RU" altLang="ru-RU" b="1" dirty="0" smtClean="0"/>
              <a:t>Организации оптовой торговли лекарственными препаратами</a:t>
            </a:r>
            <a:endParaRPr lang="ru-RU" altLang="ru-RU" b="1" dirty="0"/>
          </a:p>
        </p:txBody>
      </p:sp>
      <p:sp>
        <p:nvSpPr>
          <p:cNvPr id="15369" name="Прямоугольник 2"/>
          <p:cNvSpPr>
            <a:spLocks noChangeArrowheads="1"/>
          </p:cNvSpPr>
          <p:nvPr/>
        </p:nvSpPr>
        <p:spPr bwMode="auto">
          <a:xfrm>
            <a:off x="7608888" y="5876925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917783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Заголовок 1"/>
          <p:cNvSpPr>
            <a:spLocks noGrp="1"/>
          </p:cNvSpPr>
          <p:nvPr>
            <p:ph type="title"/>
          </p:nvPr>
        </p:nvSpPr>
        <p:spPr>
          <a:xfrm>
            <a:off x="1737360" y="615142"/>
            <a:ext cx="9444082" cy="1354974"/>
          </a:xfrm>
        </p:spPr>
        <p:txBody>
          <a:bodyPr>
            <a:no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Виды контрольных (надзорных) мероприятий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>
                <a:ln w="11430"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статья 56 ФЗ № 248-ФЗ)</a:t>
            </a:r>
            <a:r>
              <a:rPr lang="ru-RU" sz="2000" b="1" i="1" dirty="0">
                <a:ln w="11430"/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9">
            <a:extLst>
              <a:ext uri="{FF2B5EF4-FFF2-40B4-BE49-F238E27FC236}">
                <a16:creationId xmlns:a16="http://schemas.microsoft.com/office/drawing/2014/main" xmlns="" id="{21419647-F535-4F46-97AC-0231A8F69AE2}"/>
              </a:ext>
            </a:extLst>
          </p:cNvPr>
          <p:cNvSpPr/>
          <p:nvPr/>
        </p:nvSpPr>
        <p:spPr bwMode="auto">
          <a:xfrm>
            <a:off x="6604000" y="2344188"/>
            <a:ext cx="4506383" cy="173544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взаимодействием</a:t>
            </a:r>
          </a:p>
          <a:p>
            <a:pPr marL="342900" indent="-342900">
              <a:buAutoNum type="arabicParenR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инспекционный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визит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выездная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  документарная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Скругленный прямоугольник 11">
            <a:extLst>
              <a:ext uri="{FF2B5EF4-FFF2-40B4-BE49-F238E27FC236}">
                <a16:creationId xmlns:a16="http://schemas.microsoft.com/office/drawing/2014/main" xmlns="" id="{F8BB3988-1453-42C3-A2B7-F80E82CD3C52}"/>
              </a:ext>
            </a:extLst>
          </p:cNvPr>
          <p:cNvSpPr/>
          <p:nvPr/>
        </p:nvSpPr>
        <p:spPr bwMode="auto">
          <a:xfrm>
            <a:off x="1081618" y="2344188"/>
            <a:ext cx="4506383" cy="17354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 взаимодействия</a:t>
            </a:r>
          </a:p>
          <a:p>
            <a:pPr marL="342900" indent="-342900">
              <a:buAutoNum type="arabicParenR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наблюдение за соблюдением обязательных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indent="-342900" algn="l" defTabSz="10588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ru-RU" sz="2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663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7156" y="856210"/>
            <a:ext cx="7173884" cy="5045825"/>
          </a:xfrm>
        </p:spPr>
        <p:txBody>
          <a:bodyPr>
            <a:normAutofit fontScale="90000"/>
          </a:bodyPr>
          <a:lstStyle/>
          <a:p>
            <a:pPr algn="l"/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        </a:t>
            </a:r>
            <a:br>
              <a:rPr lang="ru-RU" sz="19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9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здравоохранения Удмуртской Республики 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осуществлении регионального государственного контроля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(надзора) за применением цен на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ЖНВЛП,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 объекты контроля к одной из следующих категорий риска причинения вреда (ущерба) (далее - категории риска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b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значительный риск;</a:t>
            </a:r>
            <a:b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средний риск;</a:t>
            </a:r>
            <a:b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умеренный риск;</a:t>
            </a:r>
            <a:b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низкий риск.</a:t>
            </a:r>
            <a:b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Периодичность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проведения плановых контрольных (надзорных) мероприятий в отношении объектов контроля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, осуществляется 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в зависимости от присвоенной категории риска причинения вреда (ущерба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).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Отнесение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объектов контроля к определенной категории риска осуществляется на основании сопоставления их характеристик с критериями отнесения объектов контроля к категориям риска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Положению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региональном государственном контроле (надзоре) за применением цен на лекарственные препараты, включенные в перечень жизненно необходимых и важнейших лекарственных препаратов, утвержденного постановлением Правительства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Удмуртской Республики от 28 сентября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 г.  №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522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14955" y="3499658"/>
            <a:ext cx="2674470" cy="2535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993" y="889462"/>
            <a:ext cx="2850644" cy="2360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8517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i="1" dirty="0"/>
              <a:t>Результаты контрольных мероприятий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74565"/>
              </p:ext>
            </p:extLst>
          </p:nvPr>
        </p:nvGraphicFramePr>
        <p:xfrm>
          <a:off x="457199" y="-198410"/>
          <a:ext cx="11121792" cy="7056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0159"/>
                <a:gridCol w="1132095"/>
                <a:gridCol w="1109224"/>
                <a:gridCol w="983438"/>
                <a:gridCol w="983438"/>
                <a:gridCol w="983438"/>
              </a:tblGrid>
              <a:tr h="49203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2017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2018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2019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2020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2021</a:t>
                      </a:r>
                    </a:p>
                  </a:txBody>
                  <a:tcPr/>
                </a:tc>
              </a:tr>
              <a:tr h="607803"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Проведено</a:t>
                      </a:r>
                      <a:r>
                        <a:rPr lang="ru-RU" b="1" i="1" baseline="0" dirty="0" smtClean="0"/>
                        <a:t> проверок (всего)</a:t>
                      </a:r>
                    </a:p>
                    <a:p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38 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34 </a:t>
                      </a:r>
                    </a:p>
                    <a:p>
                      <a:pPr algn="ctr"/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5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-</a:t>
                      </a:r>
                      <a:endParaRPr lang="ru-RU" b="1" dirty="0"/>
                    </a:p>
                  </a:txBody>
                  <a:tcPr/>
                </a:tc>
              </a:tr>
              <a:tr h="353770"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Проведено плановых выездных проверок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31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31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5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-</a:t>
                      </a:r>
                      <a:endParaRPr lang="ru-RU" b="1" dirty="0"/>
                    </a:p>
                  </a:txBody>
                  <a:tcPr/>
                </a:tc>
              </a:tr>
              <a:tr h="868289"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Проведено внеплановых документарных проверок</a:t>
                      </a:r>
                    </a:p>
                    <a:p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7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7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-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-</a:t>
                      </a:r>
                      <a:endParaRPr lang="ru-RU" b="1" dirty="0"/>
                    </a:p>
                  </a:txBody>
                  <a:tcPr/>
                </a:tc>
              </a:tr>
              <a:tr h="347316"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Количество выданных предписаний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7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7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-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-</a:t>
                      </a:r>
                      <a:endParaRPr lang="ru-RU" b="1" dirty="0"/>
                    </a:p>
                  </a:txBody>
                  <a:tcPr/>
                </a:tc>
              </a:tr>
              <a:tr h="607803"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Количество</a:t>
                      </a:r>
                      <a:r>
                        <a:rPr lang="ru-RU" b="1" i="1" baseline="0" dirty="0" smtClean="0"/>
                        <a:t> составленных протоколов об административном правонарушении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-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-</a:t>
                      </a:r>
                      <a:endParaRPr lang="ru-RU" b="1" dirty="0"/>
                    </a:p>
                  </a:txBody>
                  <a:tcPr/>
                </a:tc>
              </a:tr>
              <a:tr h="607803"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Общее</a:t>
                      </a:r>
                      <a:r>
                        <a:rPr lang="ru-RU" b="1" i="1" baseline="0" dirty="0" smtClean="0"/>
                        <a:t> количество </a:t>
                      </a:r>
                      <a:r>
                        <a:rPr lang="ru-RU" b="1" i="1" dirty="0" smtClean="0"/>
                        <a:t>рассмотренных дел об административных правонарушениях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</a:t>
                      </a:r>
                      <a:endParaRPr lang="ru-RU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-</a:t>
                      </a:r>
                    </a:p>
                    <a:p>
                      <a:pPr algn="ctr"/>
                      <a:endParaRPr lang="ru-RU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-</a:t>
                      </a:r>
                    </a:p>
                  </a:txBody>
                  <a:tcPr/>
                </a:tc>
              </a:tr>
              <a:tr h="1389263"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Количество вынесенных административных наказаний в</a:t>
                      </a:r>
                      <a:r>
                        <a:rPr lang="ru-RU" b="1" i="1" baseline="0" dirty="0" smtClean="0"/>
                        <a:t> виде</a:t>
                      </a:r>
                      <a:r>
                        <a:rPr lang="en-US" b="1" i="1" dirty="0" smtClean="0"/>
                        <a:t>:</a:t>
                      </a:r>
                    </a:p>
                    <a:p>
                      <a:r>
                        <a:rPr lang="en-US" b="1" i="1" dirty="0" smtClean="0"/>
                        <a:t> </a:t>
                      </a:r>
                      <a:endParaRPr lang="ru-RU" b="1" i="1" dirty="0" smtClean="0"/>
                    </a:p>
                    <a:p>
                      <a:r>
                        <a:rPr lang="ru-RU" b="1" i="1" dirty="0" smtClean="0"/>
                        <a:t>             </a:t>
                      </a:r>
                      <a:r>
                        <a:rPr lang="en-US" b="1" i="1" dirty="0" smtClean="0"/>
                        <a:t>--</a:t>
                      </a:r>
                      <a:r>
                        <a:rPr lang="ru-RU" b="1" i="1" dirty="0" smtClean="0"/>
                        <a:t> </a:t>
                      </a:r>
                      <a:r>
                        <a:rPr lang="ru-RU" b="1" i="1" baseline="0" dirty="0" smtClean="0"/>
                        <a:t>предупреждения </a:t>
                      </a:r>
                    </a:p>
                    <a:p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r>
                        <a:rPr lang="ru-RU" b="1" dirty="0" smtClean="0"/>
                        <a:t>-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r>
                        <a:rPr lang="ru-RU" b="1" dirty="0" smtClean="0"/>
                        <a:t>-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r>
                        <a:rPr lang="ru-RU" b="1" dirty="0" smtClean="0"/>
                        <a:t>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dirty="0" smtClean="0"/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r>
                        <a:rPr lang="ru-RU" b="1" dirty="0" smtClean="0"/>
                        <a:t>-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dirty="0" smtClean="0"/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r>
                        <a:rPr lang="ru-RU" b="1" dirty="0" smtClean="0"/>
                        <a:t>-</a:t>
                      </a:r>
                      <a:endParaRPr lang="ru-RU" b="1" dirty="0"/>
                    </a:p>
                  </a:txBody>
                  <a:tcPr/>
                </a:tc>
              </a:tr>
              <a:tr h="1509050"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            -  административных штрафов </a:t>
                      </a:r>
                    </a:p>
                    <a:p>
                      <a:endParaRPr lang="ru-RU" b="1" i="1" dirty="0" smtClean="0"/>
                    </a:p>
                    <a:p>
                      <a:r>
                        <a:rPr lang="ru-RU" b="1" i="1" dirty="0" smtClean="0"/>
                        <a:t>Общая сумма уплаченных (взысканных)</a:t>
                      </a:r>
                      <a:r>
                        <a:rPr lang="ru-RU" b="1" i="1" baseline="0" dirty="0" smtClean="0"/>
                        <a:t> административных штрафов</a:t>
                      </a:r>
                      <a:endParaRPr lang="ru-RU" b="1" i="1" dirty="0" smtClean="0"/>
                    </a:p>
                    <a:p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</a:t>
                      </a:r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r>
                        <a:rPr lang="ru-RU" b="1" dirty="0" smtClean="0"/>
                        <a:t>20,299</a:t>
                      </a:r>
                    </a:p>
                    <a:p>
                      <a:pPr algn="ctr"/>
                      <a:endParaRPr lang="ru-RU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</a:t>
                      </a:r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r>
                        <a:rPr lang="ru-RU" b="1" dirty="0" smtClean="0"/>
                        <a:t>0,688</a:t>
                      </a:r>
                    </a:p>
                    <a:p>
                      <a:pPr algn="ctr"/>
                      <a:endParaRPr lang="ru-RU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</a:t>
                      </a:r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r>
                        <a:rPr lang="ru-RU" b="1" dirty="0" smtClean="0"/>
                        <a:t>10,873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-</a:t>
                      </a:r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r>
                        <a:rPr lang="ru-RU" b="1" dirty="0" smtClean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-</a:t>
                      </a:r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r>
                        <a:rPr lang="ru-RU" b="1" dirty="0" smtClean="0"/>
                        <a:t>-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5015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i="1" dirty="0" smtClean="0"/>
              <a:t>Особенности организации и осуществления государственного контроля (надзора) в 2022 году </a:t>
            </a:r>
            <a:endParaRPr lang="ru-RU" sz="2000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88473" y="1895302"/>
            <a:ext cx="9734203" cy="4214553"/>
          </a:xfrm>
        </p:spPr>
        <p:txBody>
          <a:bodyPr>
            <a:normAutofit fontScale="92500" lnSpcReduction="10000"/>
          </a:bodyPr>
          <a:lstStyle/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Постановлением Правительства Российской Федерации   от 10 марта 2022 г. № 336 «Об особенностях организации и осуществления государственного контроля (надзора), муниципального контроля»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(ред. от 24.03.2022) 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установлено,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в 2022 г. не проводятся плановые контрольные (надзорные) мероприятия, плановые проверки  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осуществлении   государственного контроля (надзора), муниципального контроля </a:t>
            </a:r>
            <a:b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 г.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допускается проведение профилактических мероприятий, контрольных (надзорных) мероприятий без взаимодействия (мониторинг безопасности и выездное обследование),  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требующих согласования с органами прокуратуры.</a:t>
            </a:r>
            <a:b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63534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413" y="612321"/>
            <a:ext cx="9600612" cy="1045029"/>
          </a:xfrm>
        </p:spPr>
        <p:txBody>
          <a:bodyPr>
            <a:normAutofit fontScale="90000"/>
          </a:bodyPr>
          <a:lstStyle/>
          <a:p>
            <a:r>
              <a:rPr lang="ru-RU" sz="3200" b="1" i="1" dirty="0"/>
              <a:t>Типичные нарушения обязательных </a:t>
            </a:r>
            <a:r>
              <a:rPr lang="ru-RU" sz="3200" b="1" i="1" dirty="0" smtClean="0"/>
              <a:t>требований</a:t>
            </a:r>
            <a:endParaRPr lang="ru-RU" sz="2000" b="1" i="1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9813610"/>
              </p:ext>
            </p:extLst>
          </p:nvPr>
        </p:nvGraphicFramePr>
        <p:xfrm>
          <a:off x="157943" y="1616529"/>
          <a:ext cx="9245366" cy="561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4476"/>
                <a:gridCol w="5100890"/>
              </a:tblGrid>
              <a:tr h="3675993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Нарушение правил формирования оптовых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розничных) отпускных цен на ЖНВЛП</a:t>
                      </a:r>
                    </a:p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(ч.2 ст. 63 ФЗ № 61-ФЗ, постановление Правительства РФ № 865)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Осуществлять </a:t>
                      </a:r>
                      <a:r>
                        <a:rPr lang="ru-RU" sz="1600" b="1" i="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реализацию</a:t>
                      </a:r>
                      <a:r>
                        <a:rPr lang="ru-RU" sz="1600" b="1" i="0" kern="120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i="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лекарственных препаратов,</a:t>
                      </a:r>
                      <a:r>
                        <a:rPr lang="ru-RU" sz="1600" b="1" i="0" kern="120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i="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включенных в перечень ЖНВЛП, по ценам, уровень которых не превышает сумму фактической отпускной цены, установленной производителем лекарственных препаратов и не превышающей зарегистрированной предельной отпускной цены, и размер оптовой надбавки и (или) размер розничной надбавки, не превышающие соответственно размера предельной оптовой надбавки и (или) размера предельной розничной надбавки, установленных в Удмуртской Республике</a:t>
                      </a:r>
                      <a:endParaRPr lang="ru-RU" sz="16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937607">
                <a:tc>
                  <a:txBody>
                    <a:bodyPr/>
                    <a:lstStyle/>
                    <a:p>
                      <a:r>
                        <a:rPr lang="ru-RU" sz="20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Нарушение порядка оформления протокола согласования цен поставки ЖНВЛП</a:t>
                      </a:r>
                      <a:r>
                        <a:rPr lang="ru-RU" sz="16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(постановление Правительства РФ </a:t>
                      </a:r>
                      <a:r>
                        <a:rPr lang="ru-RU" sz="1600" b="0" i="0" u="none" strike="noStrike" kern="1200" baseline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№ 865)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u="sng" dirty="0" smtClean="0"/>
                        <a:t>Заполнять все графы протокола</a:t>
                      </a:r>
                      <a:r>
                        <a:rPr lang="ru-RU" sz="1600" b="1" dirty="0" smtClean="0"/>
                        <a:t>, обеспечить </a:t>
                      </a:r>
                      <a:r>
                        <a:rPr lang="ru-RU" sz="1600" b="1" u="sng" dirty="0" smtClean="0"/>
                        <a:t>наличие печати организации</a:t>
                      </a:r>
                      <a:r>
                        <a:rPr lang="ru-RU" sz="1600" b="1" dirty="0" smtClean="0"/>
                        <a:t>, </a:t>
                      </a:r>
                      <a:r>
                        <a:rPr lang="ru-RU" sz="1600" b="1" u="sng" dirty="0" smtClean="0"/>
                        <a:t>даты оформления протокола</a:t>
                      </a:r>
                      <a:r>
                        <a:rPr lang="ru-RU" sz="1600" b="1" dirty="0" smtClean="0"/>
                        <a:t>, </a:t>
                      </a:r>
                      <a:r>
                        <a:rPr lang="ru-RU" sz="1600" b="1" u="sng" dirty="0" smtClean="0"/>
                        <a:t>подписи уполномоченных лиц</a:t>
                      </a:r>
                      <a:r>
                        <a:rPr lang="ru-RU" sz="1600" b="1" u="none" dirty="0" smtClean="0"/>
                        <a:t>.</a:t>
                      </a:r>
                      <a:endParaRPr lang="ru-RU" sz="1600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8591" y="2838734"/>
            <a:ext cx="2993409" cy="29206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9385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4715" y="437924"/>
            <a:ext cx="6477000" cy="868362"/>
          </a:xfrm>
        </p:spPr>
        <p:txBody>
          <a:bodyPr>
            <a:noAutofit/>
          </a:bodyPr>
          <a:lstStyle/>
          <a:p>
            <a:pPr lvl="0" algn="ctr"/>
            <a:r>
              <a:rPr lang="ru-RU" sz="2200" b="1" dirty="0">
                <a:ln w="11430"/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200" b="1" dirty="0">
                <a:ln w="11430"/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dirty="0">
                <a:ln w="11430"/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Административная ответственность </a:t>
            </a:r>
            <a:r>
              <a:rPr lang="en-US" sz="2400" b="1" dirty="0">
                <a:ln w="11430"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>
                <a:ln w="11430"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n w="11430"/>
                <a:latin typeface="Times New Roman" panose="02020603050405020304" pitchFamily="18" charset="0"/>
                <a:cs typeface="Times New Roman" panose="02020603050405020304" pitchFamily="18" charset="0"/>
              </a:rPr>
              <a:t>за нарушения обязательных требований</a:t>
            </a:r>
            <a:r>
              <a:rPr lang="ru-RU" sz="2400" b="1" dirty="0">
                <a:ln w="11430"/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n w="11430"/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ln w="11430"/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356" y="1306286"/>
            <a:ext cx="9962866" cy="4942114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Font typeface="Wingdings 2" pitchFamily="18" charset="2"/>
              <a:buNone/>
              <a:defRPr/>
            </a:pPr>
            <a:r>
              <a:rPr lang="ru-RU" sz="18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Часть 4 статьи 14.4.2 КоАП</a:t>
            </a:r>
          </a:p>
          <a:p>
            <a:pPr marL="0" indent="0" algn="ctr">
              <a:buFont typeface="Wingdings 2" pitchFamily="18" charset="2"/>
              <a:buNone/>
              <a:defRPr/>
            </a:pPr>
            <a:endParaRPr lang="ru-RU" sz="200" b="1" u="sng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Реализация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либо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отпуск ЛП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 нарушением требований законодательства об обращении лекарственных средств в части установления предельных размеров оптовых или розничных надбавок к фактическим отпускным ценам, установленным производителями на указанные лекарственные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препараты влечет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наложение административного штрафа: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долж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. лиц –  от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250 000 руб.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500 000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руб.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ct val="0"/>
              </a:spcBef>
              <a:buFont typeface="Arial" charset="0"/>
              <a:buChar char="•"/>
              <a:defRPr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  на юр. лиц без образования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юр.лица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ct val="0"/>
              </a:spcBef>
              <a:buFont typeface="Arial" charset="0"/>
              <a:buChar char="•"/>
              <a:defRPr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  на юр. лиц                                                                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2-х кратном размере</a:t>
            </a:r>
            <a:r>
              <a:rPr lang="ru-RU" sz="1600" b="1" dirty="0">
                <a:solidFill>
                  <a:srgbClr val="2F55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излишне полученной</a:t>
            </a:r>
          </a:p>
          <a:p>
            <a:pPr marL="0" indent="0" algn="just">
              <a:spcBef>
                <a:spcPct val="0"/>
              </a:spcBef>
              <a:buNone/>
              <a:defRPr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выручки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от реализации товара вследствие неправомерного завышения регулируемых государством цен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весь период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, в течение которого совершалось правонарушение, но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более 1  года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Font typeface="Wingdings 2" pitchFamily="18" charset="2"/>
              <a:buNone/>
              <a:defRPr/>
            </a:pPr>
            <a:r>
              <a:rPr lang="ru-RU" sz="18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Часть 2 статьи 14.6 КоАП</a:t>
            </a:r>
          </a:p>
          <a:p>
            <a:pPr marL="0" indent="0" algn="just">
              <a:buFont typeface="Wingdings 2" pitchFamily="18" charset="2"/>
              <a:buNone/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Занижение</a:t>
            </a:r>
            <a:r>
              <a:rPr lang="ru-RU" sz="1600" b="1" dirty="0">
                <a:solidFill>
                  <a:srgbClr val="2F55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регулируемых государством цен, предельных цен,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занижение</a:t>
            </a:r>
            <a:r>
              <a:rPr lang="ru-RU" sz="16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установленных надбавок к ценам, а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равно иное нарушение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установленного порядка ценообразования влечет наложение административного штрафа: </a:t>
            </a:r>
          </a:p>
          <a:p>
            <a:pPr marL="0" indent="0" algn="just">
              <a:spcBef>
                <a:spcPct val="0"/>
              </a:spcBef>
              <a:buFont typeface="Arial" charset="0"/>
              <a:buChar char="•"/>
              <a:defRPr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  на граждан в размере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5 000 руб. </a:t>
            </a:r>
          </a:p>
          <a:p>
            <a:pPr marL="0" indent="0" algn="just">
              <a:spcBef>
                <a:spcPct val="0"/>
              </a:spcBef>
              <a:buFont typeface="Arial" charset="0"/>
              <a:buChar char="•"/>
              <a:defRPr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  на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долж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. лиц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50 000 руб.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дисквалификацию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на срок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 3-х лет</a:t>
            </a:r>
          </a:p>
          <a:p>
            <a:pPr marL="0" indent="0" algn="just">
              <a:spcBef>
                <a:spcPct val="0"/>
              </a:spcBef>
              <a:buFont typeface="Arial" charset="0"/>
              <a:buChar char="•"/>
              <a:defRPr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  на юр. лиц –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100 000  руб. </a:t>
            </a:r>
          </a:p>
          <a:p>
            <a:pPr marL="0" indent="0" algn="ctr">
              <a:buFont typeface="Wingdings 2" pitchFamily="18" charset="2"/>
              <a:buNone/>
              <a:defRPr/>
            </a:pPr>
            <a:r>
              <a:rPr lang="ru-RU" sz="18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Часть 5 статья 19.5   КоАП</a:t>
            </a:r>
          </a:p>
          <a:p>
            <a:pPr marL="0" indent="0" algn="ctr">
              <a:buFont typeface="Wingdings 2" pitchFamily="18" charset="2"/>
              <a:buNone/>
              <a:defRPr/>
            </a:pPr>
            <a:endParaRPr lang="ru-RU" sz="200" b="1" u="sng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ct val="0"/>
              </a:spcBef>
              <a:buFont typeface="Arial" charset="0"/>
              <a:buNone/>
              <a:defRPr/>
            </a:pPr>
            <a:r>
              <a:rPr lang="ru-RU" sz="17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Невыполнение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 в установленный срок законного </a:t>
            </a:r>
            <a:r>
              <a:rPr lang="ru-RU" sz="17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предписания,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 решения органа, осуществляющего государственный контроль (надзор) в области регулируемых государством цен (тарифов),  влечет наложение административного штрафа:</a:t>
            </a:r>
          </a:p>
          <a:p>
            <a:pPr algn="just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700" b="1" dirty="0" err="1">
                <a:latin typeface="Times New Roman" pitchFamily="18" charset="0"/>
                <a:cs typeface="Times New Roman" pitchFamily="18" charset="0"/>
              </a:rPr>
              <a:t>долж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. лиц </a:t>
            </a:r>
            <a:r>
              <a:rPr lang="ru-RU" sz="17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 50 000  руб. 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sz="17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дисквалификацию</a:t>
            </a:r>
            <a:r>
              <a:rPr lang="ru-RU" sz="1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на срок </a:t>
            </a:r>
            <a:r>
              <a:rPr lang="ru-RU" sz="17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 3-х лет</a:t>
            </a:r>
          </a:p>
          <a:p>
            <a:pPr algn="just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на юр. лиц - </a:t>
            </a:r>
            <a:r>
              <a:rPr lang="ru-RU" sz="17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 100 000 до 150  000  руб</a:t>
            </a:r>
            <a:r>
              <a:rPr lang="ru-RU" sz="1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ru-RU" sz="15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  <a:tabLst>
                <a:tab pos="541338" algn="l"/>
              </a:tabLst>
            </a:pPr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4179113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6513" y="598516"/>
            <a:ext cx="10871200" cy="50624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 algn="r" defTabSz="449263">
              <a:buFont typeface="Arial" charset="0"/>
              <a:buNone/>
              <a:defRPr/>
            </a:pPr>
            <a:endParaRPr lang="ru-RU" sz="28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r" defTabSz="449263">
              <a:buFont typeface="Arial" charset="0"/>
              <a:buNone/>
              <a:defRPr/>
            </a:pPr>
            <a:endParaRPr lang="ru-RU" sz="28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 defTabSz="449263">
              <a:buFont typeface="Arial" charset="0"/>
              <a:buNone/>
              <a:defRPr/>
            </a:pP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Профилактические мероприятия при осуществлении регионального государственного контроля (надзора) за применением цен </a:t>
            </a:r>
            <a:b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на ЖНВЛП </a:t>
            </a:r>
            <a:b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Удмуртской Республике</a:t>
            </a:r>
            <a:endParaRPr lang="ru-RU" sz="28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6294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  <a:t>Основные цели профилактики нарушений обязательных требований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97033" y="1869743"/>
            <a:ext cx="9692639" cy="42260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Предупреждение </a:t>
            </a:r>
            <a:r>
              <a:rPr lang="ru-RU" dirty="0"/>
              <a:t>нарушений субъектами обращения лекарственных средств обязательных требований</a:t>
            </a:r>
          </a:p>
          <a:p>
            <a:r>
              <a:rPr lang="ru-RU" dirty="0" smtClean="0"/>
              <a:t>Устранение  причин, факторов и условий, </a:t>
            </a:r>
            <a:r>
              <a:rPr lang="ru-RU" dirty="0"/>
              <a:t>способных привести к нарушению обязательных требований и причинению вреда охраняемым законом ценностям</a:t>
            </a:r>
          </a:p>
          <a:p>
            <a:r>
              <a:rPr lang="ru-RU" dirty="0" smtClean="0"/>
              <a:t>Формирование </a:t>
            </a:r>
            <a:r>
              <a:rPr lang="ru-RU" dirty="0"/>
              <a:t>моделей социально-ответственного, добросовестного, правового поведения подконтрольных субъектов</a:t>
            </a:r>
          </a:p>
          <a:p>
            <a:r>
              <a:rPr lang="ru-RU" dirty="0" smtClean="0"/>
              <a:t>Повышение </a:t>
            </a:r>
            <a:r>
              <a:rPr lang="ru-RU" dirty="0"/>
              <a:t>прозрачности системы контрольной </a:t>
            </a:r>
            <a:r>
              <a:rPr lang="ru-RU" dirty="0" smtClean="0"/>
              <a:t>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115138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3767" y="681644"/>
            <a:ext cx="8839200" cy="980901"/>
          </a:xfrm>
        </p:spPr>
        <p:txBody>
          <a:bodyPr>
            <a:normAutofit/>
          </a:bodyPr>
          <a:lstStyle/>
          <a:p>
            <a:pPr lvl="1" algn="ctr">
              <a:defRPr/>
            </a:pPr>
            <a:r>
              <a:rPr lang="ru-RU" sz="1900" b="1" kern="1200" dirty="0">
                <a:ln w="11430"/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Организация и проведение мероприятий, направленных на профилактику  нарушений обязательных требований </a:t>
            </a:r>
            <a:r>
              <a:rPr lang="ru-RU" sz="1900" b="1" kern="1200" dirty="0" smtClean="0">
                <a:ln w="11430"/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 2021 году</a:t>
            </a:r>
            <a:endParaRPr lang="ru-RU" sz="1900" b="1" kern="1200" dirty="0">
              <a:ln w="11430"/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5840" y="1812175"/>
            <a:ext cx="10016836" cy="4399712"/>
          </a:xfrm>
        </p:spPr>
        <p:txBody>
          <a:bodyPr>
            <a:noAutofit/>
          </a:bodyPr>
          <a:lstStyle/>
          <a:p>
            <a:pPr marL="0" indent="0" algn="just" defTabSz="449263">
              <a:buFont typeface="Arial" charset="0"/>
              <a:buNone/>
              <a:defRPr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здравоохранения Удмуртской Республики ежегодно</a:t>
            </a:r>
            <a:r>
              <a:rPr lang="ru-RU" sz="19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утверждает Программу профилактики нарушений обязательных требований:</a:t>
            </a:r>
            <a:r>
              <a:rPr lang="ru-RU" sz="1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720725" algn="just" defTabSz="449263">
              <a:buFont typeface="Wingdings" panose="05000000000000000000" pitchFamily="2" charset="2"/>
              <a:buChar char="§"/>
              <a:defRPr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 год –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16.12.2021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1654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defTabSz="449263">
              <a:buNone/>
              <a:defRPr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программы профилактики рисков причинения вреда (ущерба) охраняемым законом ценностям на 2022 г. прошел общественное обсуждение </a:t>
            </a:r>
            <a:b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 1 октября по 1 ноября 2021 г.) </a:t>
            </a:r>
          </a:p>
          <a:p>
            <a:pPr marL="0" indent="0" algn="just" defTabSz="449263">
              <a:buNone/>
              <a:defRPr/>
            </a:pPr>
            <a:endParaRPr lang="ru-RU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defTabSz="449263">
              <a:buNone/>
              <a:defRPr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Распоряжением Министерства здравоохранения Удмуртской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еспублики </a:t>
            </a:r>
            <a:r>
              <a:rPr lang="ru-RU" sz="19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9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30.12.2021 № </a:t>
            </a:r>
            <a:r>
              <a:rPr lang="ru-RU" sz="19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01732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утверждено </a:t>
            </a:r>
            <a:r>
              <a:rPr lang="ru-RU" sz="1900" b="1" dirty="0" smtClean="0">
                <a:solidFill>
                  <a:srgbClr val="1766D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Руководство  по соблюдению обязательных </a:t>
            </a:r>
            <a:r>
              <a:rPr lang="ru-RU" sz="1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</a:t>
            </a:r>
            <a:endParaRPr lang="ru-RU" sz="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defTabSz="449263">
              <a:buFont typeface="Arial" charset="0"/>
              <a:buNone/>
              <a:defRPr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Доклады с анализом исполнения Программы профилактики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 размещаются на официальном сайте Министерства здравоохранения Удмуртской Республики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defTabSz="449263">
              <a:buFont typeface="Arial" charset="0"/>
              <a:buNone/>
              <a:defRPr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 defTabSz="449263">
              <a:buFont typeface="Arial" charset="0"/>
              <a:buNone/>
              <a:defRPr/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14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3767" y="681643"/>
            <a:ext cx="8839200" cy="972589"/>
          </a:xfrm>
        </p:spPr>
        <p:txBody>
          <a:bodyPr>
            <a:normAutofit/>
          </a:bodyPr>
          <a:lstStyle/>
          <a:p>
            <a:pPr lvl="1" algn="ctr">
              <a:defRPr/>
            </a:pPr>
            <a:r>
              <a:rPr lang="ru-RU" sz="1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Реализация Программы профилактики  нарушений обязательных требований в 2021 году </a:t>
            </a:r>
            <a:br>
              <a:rPr lang="ru-RU" sz="1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900" b="1" kern="1200" dirty="0">
              <a:ln w="11430"/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5840" y="1383322"/>
            <a:ext cx="10016836" cy="4634523"/>
          </a:xfrm>
        </p:spPr>
        <p:txBody>
          <a:bodyPr>
            <a:noAutofit/>
          </a:bodyPr>
          <a:lstStyle/>
          <a:p>
            <a:pPr algn="just" defTabSz="449263">
              <a:defRPr/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Информирование об обязательных требованиях по применению цен на ЖНВЛП на сайте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Министерства,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актуализация нормативных актов  (НПА)  при внесении в них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изменений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 defTabSz="449263">
              <a:defRPr/>
            </a:pP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Информирование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предельных оптовых и розничных ценах, зарегистрированных и внесенных в ГРЛС, на сайте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 через 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ежемесячную актуализацию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(ежемесячно)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 defTabSz="449263">
              <a:defRPr/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Разъяснительная работа: </a:t>
            </a:r>
            <a:endParaRPr lang="en-US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defTabSz="449263">
              <a:buNone/>
              <a:defRPr/>
            </a:pP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консультирование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объектов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контроля; </a:t>
            </a:r>
            <a:endParaRPr lang="en-US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defTabSz="449263">
              <a:buNone/>
              <a:defRPr/>
            </a:pP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проведены публичные обсуждения совместном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Территориальным Росздравнадзором по УР; </a:t>
            </a:r>
            <a:endParaRPr lang="en-US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defTabSz="449263">
              <a:buNone/>
              <a:defRPr/>
            </a:pP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доклад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Руководством по соблюдению обязательных требований,  </a:t>
            </a:r>
            <a:endParaRPr lang="en-US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defTabSz="449263">
              <a:buNone/>
              <a:defRPr/>
            </a:pP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доклад об Итогах реализации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профилактики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49263">
              <a:defRPr/>
            </a:pP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Предостережений о недопустимости нарушения обязательных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требований.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449263">
              <a:defRPr/>
            </a:pPr>
            <a:endParaRPr lang="ru-RU" sz="1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49263">
              <a:defRPr/>
            </a:pPr>
            <a:endParaRPr lang="en-US" sz="14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49263">
              <a:defRPr/>
            </a:pPr>
            <a:endParaRPr lang="ru-RU" sz="1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449263">
              <a:defRPr/>
            </a:pPr>
            <a:endParaRPr lang="en-US" sz="14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449263">
              <a:defRPr/>
            </a:pPr>
            <a:endParaRPr lang="ru-RU" sz="1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49263">
              <a:defRPr/>
            </a:pPr>
            <a:endParaRPr lang="ru-RU" sz="1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49263">
              <a:defRPr/>
            </a:pPr>
            <a:endParaRPr lang="ru-RU" sz="14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74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: скругленные углы 11">
            <a:extLst>
              <a:ext uri="{FF2B5EF4-FFF2-40B4-BE49-F238E27FC236}">
                <a16:creationId xmlns="" xmlns:a16="http://schemas.microsoft.com/office/drawing/2014/main" id="{F6783990-2A3E-457D-B92D-C2BBB40A1BDA}"/>
              </a:ext>
            </a:extLst>
          </p:cNvPr>
          <p:cNvSpPr/>
          <p:nvPr/>
        </p:nvSpPr>
        <p:spPr>
          <a:xfrm>
            <a:off x="4160031" y="3773978"/>
            <a:ext cx="3759200" cy="164591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Обобщение </a:t>
            </a:r>
            <a:b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правоприменительной </a:t>
            </a:r>
            <a:b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практики </a:t>
            </a:r>
          </a:p>
          <a:p>
            <a:pPr algn="ctr"/>
            <a:endParaRPr lang="ru-RU" b="1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="" xmlns:a16="http://schemas.microsoft.com/office/drawing/2014/main" id="{677D77A8-9F8D-4668-92A6-165A4C14DAE7}"/>
              </a:ext>
            </a:extLst>
          </p:cNvPr>
          <p:cNvSpPr/>
          <p:nvPr/>
        </p:nvSpPr>
        <p:spPr>
          <a:xfrm>
            <a:off x="1504604" y="907398"/>
            <a:ext cx="1720733" cy="1262223"/>
          </a:xfrm>
          <a:prstGeom prst="roundRect">
            <a:avLst/>
          </a:prstGeom>
          <a:solidFill>
            <a:srgbClr val="F6DAE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799" y="106361"/>
            <a:ext cx="8645237" cy="1946883"/>
          </a:xfrm>
        </p:spPr>
        <p:txBody>
          <a:bodyPr>
            <a:noAutofit/>
          </a:bodyPr>
          <a:lstStyle/>
          <a:p>
            <a:pPr lvl="1" algn="ctr"/>
            <a:r>
              <a:rPr lang="ru-RU" sz="1900" b="1" kern="1200" dirty="0">
                <a:ln w="11430"/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Виды</a:t>
            </a:r>
            <a:br>
              <a:rPr lang="ru-RU" sz="1900" b="1" kern="1200" dirty="0">
                <a:ln w="11430"/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1900" b="1" kern="1200" dirty="0">
                <a:ln w="11430"/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профилактических мероприятий  и условия  </a:t>
            </a:r>
            <a:br>
              <a:rPr lang="ru-RU" sz="1900" b="1" kern="1200" dirty="0">
                <a:ln w="11430"/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1900" b="1" kern="1200" dirty="0">
                <a:ln w="11430"/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их проведения</a:t>
            </a:r>
            <a:r>
              <a:rPr lang="ru-RU" sz="1600" b="1" dirty="0">
                <a:ln w="11430"/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</a:t>
            </a:r>
            <a:r>
              <a:rPr lang="ru-RU" sz="1400" b="1" dirty="0">
                <a:ln w="11430"/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(статья 45 ФЗ № 248-ФЗ</a:t>
            </a:r>
            <a:r>
              <a:rPr lang="ru-RU" sz="1400" b="1" dirty="0">
                <a:ln w="11430"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  <a:r>
              <a:rPr lang="ru-RU" sz="1400" b="1" dirty="0">
                <a:ln w="11430"/>
                <a:solidFill>
                  <a:srgbClr val="0000CC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                                       </a:t>
            </a:r>
            <a:endParaRPr lang="ru-RU" sz="1400" b="1" kern="1200" dirty="0">
              <a:ln w="11430"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="" xmlns:a16="http://schemas.microsoft.com/office/drawing/2014/main" id="{1EB54D28-C856-4B5D-A15B-80A36FCD5631}"/>
              </a:ext>
            </a:extLst>
          </p:cNvPr>
          <p:cNvSpPr/>
          <p:nvPr/>
        </p:nvSpPr>
        <p:spPr>
          <a:xfrm>
            <a:off x="8994371" y="839585"/>
            <a:ext cx="1876829" cy="133003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Объявление</a:t>
            </a: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предостережения 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="" xmlns:a16="http://schemas.microsoft.com/office/drawing/2014/main" id="{D36F563A-BE79-4F25-A695-B59CFEEBA681}"/>
              </a:ext>
            </a:extLst>
          </p:cNvPr>
          <p:cNvSpPr/>
          <p:nvPr/>
        </p:nvSpPr>
        <p:spPr>
          <a:xfrm>
            <a:off x="7813963" y="2327563"/>
            <a:ext cx="1970117" cy="134666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Консультирование</a:t>
            </a:r>
          </a:p>
          <a:p>
            <a:pPr algn="ctr"/>
            <a:endParaRPr lang="ru-RU" b="1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724455EB-4690-4363-BF8B-27C3333A32D6}"/>
              </a:ext>
            </a:extLst>
          </p:cNvPr>
          <p:cNvSpPr/>
          <p:nvPr/>
        </p:nvSpPr>
        <p:spPr>
          <a:xfrm>
            <a:off x="1257294" y="1143001"/>
            <a:ext cx="22987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Информирование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="" xmlns:a16="http://schemas.microsoft.com/office/drawing/2014/main" id="{84679299-9F76-41C1-A9E2-AFD35B7210C9}"/>
              </a:ext>
            </a:extLst>
          </p:cNvPr>
          <p:cNvSpPr/>
          <p:nvPr/>
        </p:nvSpPr>
        <p:spPr>
          <a:xfrm>
            <a:off x="2406644" y="2327564"/>
            <a:ext cx="2024040" cy="126353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Профилактический визит </a:t>
            </a:r>
          </a:p>
        </p:txBody>
      </p:sp>
      <p:sp>
        <p:nvSpPr>
          <p:cNvPr id="21" name="Объект 2">
            <a:extLst>
              <a:ext uri="{FF2B5EF4-FFF2-40B4-BE49-F238E27FC236}">
                <a16:creationId xmlns="" xmlns:a16="http://schemas.microsoft.com/office/drawing/2014/main" id="{39D2DBAD-0ED9-42CB-A486-F05323396D28}"/>
              </a:ext>
            </a:extLst>
          </p:cNvPr>
          <p:cNvSpPr>
            <a:spLocks noGrp="1"/>
          </p:cNvSpPr>
          <p:nvPr>
            <p:ph idx="1"/>
          </p:nvPr>
        </p:nvSpPr>
        <p:spPr>
          <a:xfrm flipV="1">
            <a:off x="986064" y="6800623"/>
            <a:ext cx="9612663" cy="132192"/>
          </a:xfrm>
        </p:spPr>
        <p:txBody>
          <a:bodyPr>
            <a:noAutofit/>
          </a:bodyPr>
          <a:lstStyle/>
          <a:p>
            <a:pPr marL="182563" lvl="2" indent="0" algn="just">
              <a:spcBef>
                <a:spcPts val="800"/>
              </a:spcBef>
              <a:buNone/>
              <a:tabLst>
                <a:tab pos="182563" algn="l"/>
              </a:tabLst>
            </a:pPr>
            <a:endParaRPr lang="ru-RU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114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1018" y="51876"/>
            <a:ext cx="9455151" cy="46883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 Программы профилактики  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1C6FFC9A-CCA7-458D-A21A-3A1BEAA2722D}"/>
              </a:ext>
            </a:extLst>
          </p:cNvPr>
          <p:cNvSpPr/>
          <p:nvPr/>
        </p:nvSpPr>
        <p:spPr>
          <a:xfrm rot="10800000" flipV="1">
            <a:off x="1094011" y="440829"/>
            <a:ext cx="9870475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90170" algn="l"/>
              </a:tabLst>
            </a:pPr>
            <a:endParaRPr lang="en-US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  <a:tabLst>
                <a:tab pos="90170" algn="l"/>
              </a:tabLs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Информирование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(статья 46 ФЗ №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248-ФЗ</a:t>
            </a:r>
            <a:r>
              <a:rPr lang="ru-RU" sz="1400" b="1" i="1" dirty="0" smtClean="0">
                <a:ln w="11430"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400" b="1" i="1" dirty="0" smtClean="0">
                <a:ln w="11430"/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Посредством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размещения на сайте 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Минздрава Удмуртии:</a:t>
            </a:r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1714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НПА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по региональному государственному контролю (надзору)</a:t>
            </a:r>
          </a:p>
          <a:p>
            <a:pPr algn="just">
              <a:spcAft>
                <a:spcPts val="0"/>
              </a:spcAft>
            </a:pPr>
            <a:endParaRPr lang="ru-RU" sz="3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17145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0170" algn="l"/>
                <a:tab pos="450215" algn="l"/>
              </a:tabLs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НПА, </a:t>
            </a: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содержащих</a:t>
            </a:r>
            <a:r>
              <a:rPr lang="en-US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обязательные требования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информацию о мерах ответственности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применяемых при их нарушении</a:t>
            </a:r>
          </a:p>
          <a:p>
            <a:pPr indent="-17145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0170" algn="l"/>
                <a:tab pos="450215" algn="l"/>
              </a:tabLs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информации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предельных оптовых и розничных ценах на ЖНВЛП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рассчитанных от зарегистрированных предельных отпускных цен производителей, внесённых в Государственный реестр предельных отпускных цен производителей ЖНВЛП (ежемесячно, не позднее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числа текущего месяца)</a:t>
            </a:r>
          </a:p>
          <a:p>
            <a:pPr>
              <a:spcAft>
                <a:spcPts val="0"/>
              </a:spcAft>
              <a:tabLst>
                <a:tab pos="90170" algn="l"/>
                <a:tab pos="450215" algn="l"/>
              </a:tabLst>
            </a:pPr>
            <a:endParaRPr lang="ru-RU" sz="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1714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актуализированных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Руководств по соблюдению </a:t>
            </a: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обязательных требований и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докладов с Руководством с указанием наиболее частых видов нарушений обязательных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требований 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рекомендаций  по их недопущению       </a:t>
            </a:r>
          </a:p>
          <a:p>
            <a:pPr indent="-1714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Программы профилактики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рисков причинения вреда (ущерба) и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доклада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Итогах реализации Программы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профилактики</a:t>
            </a: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1714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исчерпывающего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перечня сведений (документов), запрашиваемых </a:t>
            </a: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Минздравом Удмуртии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контролируемых лиц при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проведении КНМ с взаимодействием</a:t>
            </a:r>
          </a:p>
          <a:p>
            <a:pPr indent="-1714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сведений о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способах получения консультаций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вопросам соблюдения обязательных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требований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1714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сведений о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порядке досудебного обжалования решений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Минздравом Удмуртии,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действий (бездействия) его должностных лиц.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Порядок подачи жалобы на нарушения морато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рия на проверки</a:t>
            </a:r>
          </a:p>
          <a:p>
            <a:pPr indent="-1714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Докладов с результатами обзоров практики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(в т.ч.: статистики </a:t>
            </a:r>
            <a:endParaRPr lang="ru-RU" sz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количества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проведенных КНМ, перечня часто встречающихся </a:t>
            </a: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нарушений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обязательных </a:t>
            </a: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требований,</a:t>
            </a:r>
          </a:p>
          <a:p>
            <a:pPr algn="just"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информации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принятых </a:t>
            </a: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мерах воздействия 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нарушителям, в т.ч. о привлечении к </a:t>
            </a: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административной</a:t>
            </a:r>
          </a:p>
          <a:p>
            <a:pPr algn="just"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ответственности </a:t>
            </a: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Доклада о региональном государственном контроле  (надзоре)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отчетный год</a:t>
            </a:r>
          </a:p>
          <a:p>
            <a:pPr>
              <a:spcAft>
                <a:spcPts val="0"/>
              </a:spcAft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 иных формах: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информационных письмах,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семинарах и конференциях и т.д.</a:t>
            </a:r>
          </a:p>
          <a:p>
            <a:pPr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13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2" descr="Предварительное информирование | Интера - таможенный представитель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639" y="4455622"/>
            <a:ext cx="3150287" cy="1787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159605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1018" y="51876"/>
            <a:ext cx="9455151" cy="46883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 Программы профилактики  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1C6FFC9A-CCA7-458D-A21A-3A1BEAA2722D}"/>
              </a:ext>
            </a:extLst>
          </p:cNvPr>
          <p:cNvSpPr/>
          <p:nvPr/>
        </p:nvSpPr>
        <p:spPr>
          <a:xfrm rot="10800000" flipV="1">
            <a:off x="1028697" y="604624"/>
            <a:ext cx="9877600" cy="4785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90170" algn="l"/>
              </a:tabLs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Профилактический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визит </a:t>
            </a:r>
          </a:p>
          <a:p>
            <a:pPr algn="ctr">
              <a:spcAft>
                <a:spcPts val="0"/>
              </a:spcAft>
              <a:tabLst>
                <a:tab pos="90170" algn="l"/>
              </a:tabLst>
            </a:pP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(статья 52 ФЗ №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248-ФЗ</a:t>
            </a:r>
            <a:r>
              <a:rPr lang="ru-RU" sz="2000" b="1" i="1" dirty="0" smtClean="0">
                <a:ln w="11430"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>
              <a:spcAft>
                <a:spcPts val="0"/>
              </a:spcAft>
              <a:tabLst>
                <a:tab pos="90170" algn="l"/>
              </a:tabLst>
            </a:pPr>
            <a:endParaRPr lang="ru-RU" sz="1400" b="1" i="1" dirty="0">
              <a:ln w="11430"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профилактический визит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проводится на основании решения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Минздрава Удмуртии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путем использования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видео-конференц-связи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форме профилактической беседы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месту осуществления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контролируемого лица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профилактический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визит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проводится  в отношении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контролируемых лиц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 algn="just">
              <a:buFontTx/>
              <a:buChar char="-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приступающих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(или) приступивших к фармацевтической деятельности не позднее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года с момента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получении лицензии на фармацевтическую деятельность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 отношении контролируемых лиц, отнесенных к категории значительного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риска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Обязательный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ПВ  осуществляется 1 раз в год в отношении одного КЛ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 о проведении обязательного ПВ направляется КЛ не позднее чем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5 рабочих дней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даты его проведения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Контролируемое лицо вправе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отказаться от проведения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профилактического визита,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уведомив об этом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Минздрав Удмуртии не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позднее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за 3 рабочих дня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даты его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проведении профилактического визита: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взаимодействие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информация предоставляется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понятной и 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доступной форме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олученные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разъяснения носят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рекомендательный характер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проведении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профилактического визита заносятся должностными лицами в ФГИС «ЕРКНМ».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0749" y="3990109"/>
            <a:ext cx="2011679" cy="1795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203713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1018" y="51876"/>
            <a:ext cx="9455151" cy="46883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 Программы профилактики  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1C6FFC9A-CCA7-458D-A21A-3A1BEAA2722D}"/>
              </a:ext>
            </a:extLst>
          </p:cNvPr>
          <p:cNvSpPr/>
          <p:nvPr/>
        </p:nvSpPr>
        <p:spPr>
          <a:xfrm rot="10800000" flipV="1">
            <a:off x="1159326" y="1227685"/>
            <a:ext cx="972203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90170" algn="l"/>
              </a:tabLs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Обобщение правоприменительной практики (обзор практики) проводится  для решения следующих задач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>
              <a:spcAft>
                <a:spcPts val="0"/>
              </a:spcAft>
              <a:tabLst>
                <a:tab pos="90170" algn="l"/>
              </a:tabLst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47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ФЗ №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248-ФЗ</a:t>
            </a:r>
            <a:r>
              <a:rPr lang="ru-RU" sz="2000" b="1" i="1" dirty="0" smtClean="0">
                <a:ln w="11430"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b="1" i="1" dirty="0" smtClean="0">
                <a:ln w="11430"/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  <a:tabLst>
                <a:tab pos="90170" algn="l"/>
              </a:tabLst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типичных нарушений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обязательных требований,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причин, факторов и условий, способствующих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возникновению,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случаев причинения вреда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источников и факторов риска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причинения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вреда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рекомендаций по результатам обзора практики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отношении мер, которые должны приниматься контролируемым лицом в целях недопущения нарушений обязательных требований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Ежегодный обзор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обсуждается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 публичных мероприятиях (семинарах) и на сайте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Минздрава Удмуртии размещается доклад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доклада.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обзора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практики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включается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Доклад о региональном </a:t>
            </a:r>
            <a:endParaRPr lang="ru-RU" sz="16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государственном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контроле (надзоре) за отчетный год    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9838" y="4256115"/>
            <a:ext cx="3394648" cy="1905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179455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1018" y="51876"/>
            <a:ext cx="9455151" cy="46883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 Программы профилактики  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1C6FFC9A-CCA7-458D-A21A-3A1BEAA2722D}"/>
              </a:ext>
            </a:extLst>
          </p:cNvPr>
          <p:cNvSpPr/>
          <p:nvPr/>
        </p:nvSpPr>
        <p:spPr>
          <a:xfrm rot="10800000" flipV="1">
            <a:off x="1159328" y="1101469"/>
            <a:ext cx="996042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Консультирование КЛ осуществляется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(статья 50 ФЗ №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248-ФЗ)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/>
              <a:t> </a:t>
            </a:r>
            <a:r>
              <a:rPr lang="ru-RU" sz="1600" dirty="0"/>
              <a:t> 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Министерство здравоохранения Удмуртской Республики осуществляет консультирование контролируемых лиц и всех заинтересованных лиц по всем вопросам, касающихся организации и проведения регионального государственного контроля (надзора) за применением цен на лекарственные препараты, включенные в перечень жизненно необходимых и важнейших лекарственных препаратов, в следующих формах: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по телефону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8(3412) 220066 доб.288;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на личном приеме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должностными лицами Министерства здравоохранения Удмуртской Республики, уполномоченными на осуществление регионального государственного контроля (надзора);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при проведении контрольных (надзорных) мероприятий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/>
              <a:t/>
            </a:r>
            <a:br>
              <a:rPr lang="ru-RU" sz="1400" dirty="0"/>
            </a:b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1190" y="3898669"/>
            <a:ext cx="3438563" cy="236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789469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1018" y="-76200"/>
            <a:ext cx="9455151" cy="7747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профилактики </a:t>
            </a:r>
            <a:b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1C6FFC9A-CCA7-458D-A21A-3A1BEAA2722D}"/>
              </a:ext>
            </a:extLst>
          </p:cNvPr>
          <p:cNvSpPr/>
          <p:nvPr/>
        </p:nvSpPr>
        <p:spPr>
          <a:xfrm rot="10800000" flipV="1">
            <a:off x="1030778" y="179170"/>
            <a:ext cx="10166466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Предостережение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недопустимости нарушения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обязательных  требований</a:t>
            </a:r>
            <a:endParaRPr lang="en-US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(статья 49 ФЗ №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248-ФЗ)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Предостережение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объявляется при: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 наличии  сведений о готовящихся нарушениях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обязательных требований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признаках нарушений обязательных требований 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 отсутствии подтвержденных данных о том, что нарушение обязательных требований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причинило вред (ущерб) охраняемым законом ценностям либо создало угрозу причинения вреда </a:t>
            </a:r>
          </a:p>
          <a:p>
            <a:pPr algn="just"/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Предостережение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содержит:</a:t>
            </a:r>
          </a:p>
          <a:p>
            <a:pPr marL="171450" indent="-171450" algn="just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указание на нарушение/ признаки нарушения обязательных требований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НПА, предусматривающие обязательных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информацию о том, какие конкретно действия (бездействие)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контролируемых лиц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могут привести/приводят к нарушению обязательных требований </a:t>
            </a:r>
          </a:p>
          <a:p>
            <a:pPr marL="171450" indent="-171450" algn="just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предложение о принятии мер по обеспечению соблюдения обязательных требований </a:t>
            </a: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принять меры по обеспечению соблюдения обязательных требований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!!!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Контролируемое лицо </a:t>
            </a:r>
            <a:r>
              <a:rPr lang="ru-RU" sz="1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вправе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10 рабочих дней со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дня получения предостережения подать 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Минздрав Удмуртии  возражение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указав: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 наименование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юр.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фамилия, имя, отчество ИП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 ИНН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  дату и номер предостережения </a:t>
            </a:r>
          </a:p>
          <a:p>
            <a:pPr marL="171450" indent="-171450" algn="just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обоснование позиции в отношении указанных в предостережении действий (бездействия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юр. лица, ИП  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Возражение рассматривается уполномоченными должностными лицами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Минздрава,</a:t>
            </a:r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 по результатам рассмотрения направляется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контролируемое лицо </a:t>
            </a:r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20 рабочих дней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 дня получения возражения </a:t>
            </a:r>
          </a:p>
          <a:p>
            <a:pPr algn="just"/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отсутствии возражений КЛ направляет 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Минздрав Удмуртии</a:t>
            </a:r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исполнении предостережения 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641" y="4572000"/>
            <a:ext cx="2961603" cy="1582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878475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-19050"/>
            <a:ext cx="6919913" cy="623888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Мониторинг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цен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на ЖНВЛП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752600" y="163513"/>
            <a:ext cx="8153400" cy="10668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latinLnBrk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ru-RU" sz="1800" b="1" dirty="0">
              <a:ln w="11430"/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pSp>
        <p:nvGrpSpPr>
          <p:cNvPr id="58374" name="Группа 7"/>
          <p:cNvGrpSpPr>
            <a:grpSpLocks/>
          </p:cNvGrpSpPr>
          <p:nvPr/>
        </p:nvGrpSpPr>
        <p:grpSpPr bwMode="auto">
          <a:xfrm>
            <a:off x="1882775" y="1328738"/>
            <a:ext cx="406400" cy="5529262"/>
            <a:chOff x="10" y="10"/>
            <a:chExt cx="640" cy="9782"/>
          </a:xfrm>
        </p:grpSpPr>
        <p:sp>
          <p:nvSpPr>
            <p:cNvPr id="58375" name="Freeform 6"/>
            <p:cNvSpPr>
              <a:spLocks/>
            </p:cNvSpPr>
            <p:nvPr/>
          </p:nvSpPr>
          <p:spPr bwMode="auto">
            <a:xfrm>
              <a:off x="10" y="10"/>
              <a:ext cx="640" cy="637"/>
            </a:xfrm>
            <a:custGeom>
              <a:avLst/>
              <a:gdLst>
                <a:gd name="T0" fmla="*/ 268 w 640"/>
                <a:gd name="T1" fmla="*/ 2 h 637"/>
                <a:gd name="T2" fmla="*/ 218 w 640"/>
                <a:gd name="T3" fmla="*/ 14 h 637"/>
                <a:gd name="T4" fmla="*/ 172 w 640"/>
                <a:gd name="T5" fmla="*/ 33 h 637"/>
                <a:gd name="T6" fmla="*/ 131 w 640"/>
                <a:gd name="T7" fmla="*/ 59 h 637"/>
                <a:gd name="T8" fmla="*/ 93 w 640"/>
                <a:gd name="T9" fmla="*/ 91 h 637"/>
                <a:gd name="T10" fmla="*/ 61 w 640"/>
                <a:gd name="T11" fmla="*/ 128 h 637"/>
                <a:gd name="T12" fmla="*/ 35 w 640"/>
                <a:gd name="T13" fmla="*/ 170 h 637"/>
                <a:gd name="T14" fmla="*/ 16 w 640"/>
                <a:gd name="T15" fmla="*/ 216 h 637"/>
                <a:gd name="T16" fmla="*/ 4 w 640"/>
                <a:gd name="T17" fmla="*/ 265 h 637"/>
                <a:gd name="T18" fmla="*/ 0 w 640"/>
                <a:gd name="T19" fmla="*/ 317 h 637"/>
                <a:gd name="T20" fmla="*/ 4 w 640"/>
                <a:gd name="T21" fmla="*/ 369 h 637"/>
                <a:gd name="T22" fmla="*/ 16 w 640"/>
                <a:gd name="T23" fmla="*/ 419 h 637"/>
                <a:gd name="T24" fmla="*/ 35 w 640"/>
                <a:gd name="T25" fmla="*/ 464 h 637"/>
                <a:gd name="T26" fmla="*/ 61 w 640"/>
                <a:gd name="T27" fmla="*/ 506 h 637"/>
                <a:gd name="T28" fmla="*/ 93 w 640"/>
                <a:gd name="T29" fmla="*/ 544 h 637"/>
                <a:gd name="T30" fmla="*/ 131 w 640"/>
                <a:gd name="T31" fmla="*/ 576 h 637"/>
                <a:gd name="T32" fmla="*/ 172 w 640"/>
                <a:gd name="T33" fmla="*/ 602 h 637"/>
                <a:gd name="T34" fmla="*/ 218 w 640"/>
                <a:gd name="T35" fmla="*/ 621 h 637"/>
                <a:gd name="T36" fmla="*/ 268 w 640"/>
                <a:gd name="T37" fmla="*/ 633 h 637"/>
                <a:gd name="T38" fmla="*/ 320 w 640"/>
                <a:gd name="T39" fmla="*/ 637 h 637"/>
                <a:gd name="T40" fmla="*/ 371 w 640"/>
                <a:gd name="T41" fmla="*/ 633 h 637"/>
                <a:gd name="T42" fmla="*/ 421 w 640"/>
                <a:gd name="T43" fmla="*/ 621 h 637"/>
                <a:gd name="T44" fmla="*/ 467 w 640"/>
                <a:gd name="T45" fmla="*/ 602 h 637"/>
                <a:gd name="T46" fmla="*/ 508 w 640"/>
                <a:gd name="T47" fmla="*/ 576 h 637"/>
                <a:gd name="T48" fmla="*/ 546 w 640"/>
                <a:gd name="T49" fmla="*/ 544 h 637"/>
                <a:gd name="T50" fmla="*/ 578 w 640"/>
                <a:gd name="T51" fmla="*/ 506 h 637"/>
                <a:gd name="T52" fmla="*/ 604 w 640"/>
                <a:gd name="T53" fmla="*/ 464 h 637"/>
                <a:gd name="T54" fmla="*/ 623 w 640"/>
                <a:gd name="T55" fmla="*/ 419 h 637"/>
                <a:gd name="T56" fmla="*/ 635 w 640"/>
                <a:gd name="T57" fmla="*/ 369 h 637"/>
                <a:gd name="T58" fmla="*/ 640 w 640"/>
                <a:gd name="T59" fmla="*/ 317 h 637"/>
                <a:gd name="T60" fmla="*/ 635 w 640"/>
                <a:gd name="T61" fmla="*/ 265 h 637"/>
                <a:gd name="T62" fmla="*/ 623 w 640"/>
                <a:gd name="T63" fmla="*/ 216 h 637"/>
                <a:gd name="T64" fmla="*/ 604 w 640"/>
                <a:gd name="T65" fmla="*/ 170 h 637"/>
                <a:gd name="T66" fmla="*/ 578 w 640"/>
                <a:gd name="T67" fmla="*/ 128 h 637"/>
                <a:gd name="T68" fmla="*/ 546 w 640"/>
                <a:gd name="T69" fmla="*/ 91 h 637"/>
                <a:gd name="T70" fmla="*/ 508 w 640"/>
                <a:gd name="T71" fmla="*/ 59 h 637"/>
                <a:gd name="T72" fmla="*/ 467 w 640"/>
                <a:gd name="T73" fmla="*/ 33 h 637"/>
                <a:gd name="T74" fmla="*/ 421 w 640"/>
                <a:gd name="T75" fmla="*/ 14 h 637"/>
                <a:gd name="T76" fmla="*/ 371 w 640"/>
                <a:gd name="T77" fmla="*/ 2 h 637"/>
                <a:gd name="T78" fmla="*/ 354 w 640"/>
                <a:gd name="T79" fmla="*/ 0 h 637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40"/>
                <a:gd name="T121" fmla="*/ 0 h 637"/>
                <a:gd name="T122" fmla="*/ 640 w 640"/>
                <a:gd name="T123" fmla="*/ 637 h 637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40" h="637">
                  <a:moveTo>
                    <a:pt x="285" y="0"/>
                  </a:moveTo>
                  <a:lnTo>
                    <a:pt x="268" y="2"/>
                  </a:lnTo>
                  <a:lnTo>
                    <a:pt x="243" y="7"/>
                  </a:lnTo>
                  <a:lnTo>
                    <a:pt x="218" y="14"/>
                  </a:lnTo>
                  <a:lnTo>
                    <a:pt x="195" y="23"/>
                  </a:lnTo>
                  <a:lnTo>
                    <a:pt x="172" y="33"/>
                  </a:lnTo>
                  <a:lnTo>
                    <a:pt x="151" y="45"/>
                  </a:lnTo>
                  <a:lnTo>
                    <a:pt x="131" y="59"/>
                  </a:lnTo>
                  <a:lnTo>
                    <a:pt x="111" y="74"/>
                  </a:lnTo>
                  <a:lnTo>
                    <a:pt x="93" y="91"/>
                  </a:lnTo>
                  <a:lnTo>
                    <a:pt x="77" y="109"/>
                  </a:lnTo>
                  <a:lnTo>
                    <a:pt x="61" y="128"/>
                  </a:lnTo>
                  <a:lnTo>
                    <a:pt x="47" y="149"/>
                  </a:lnTo>
                  <a:lnTo>
                    <a:pt x="35" y="170"/>
                  </a:lnTo>
                  <a:lnTo>
                    <a:pt x="25" y="193"/>
                  </a:lnTo>
                  <a:lnTo>
                    <a:pt x="16" y="216"/>
                  </a:lnTo>
                  <a:lnTo>
                    <a:pt x="9" y="240"/>
                  </a:lnTo>
                  <a:lnTo>
                    <a:pt x="4" y="265"/>
                  </a:lnTo>
                  <a:lnTo>
                    <a:pt x="1" y="291"/>
                  </a:lnTo>
                  <a:lnTo>
                    <a:pt x="0" y="317"/>
                  </a:lnTo>
                  <a:lnTo>
                    <a:pt x="1" y="344"/>
                  </a:lnTo>
                  <a:lnTo>
                    <a:pt x="4" y="369"/>
                  </a:lnTo>
                  <a:lnTo>
                    <a:pt x="9" y="394"/>
                  </a:lnTo>
                  <a:lnTo>
                    <a:pt x="16" y="419"/>
                  </a:lnTo>
                  <a:lnTo>
                    <a:pt x="25" y="442"/>
                  </a:lnTo>
                  <a:lnTo>
                    <a:pt x="35" y="464"/>
                  </a:lnTo>
                  <a:lnTo>
                    <a:pt x="47" y="486"/>
                  </a:lnTo>
                  <a:lnTo>
                    <a:pt x="61" y="506"/>
                  </a:lnTo>
                  <a:lnTo>
                    <a:pt x="77" y="526"/>
                  </a:lnTo>
                  <a:lnTo>
                    <a:pt x="93" y="544"/>
                  </a:lnTo>
                  <a:lnTo>
                    <a:pt x="111" y="560"/>
                  </a:lnTo>
                  <a:lnTo>
                    <a:pt x="131" y="576"/>
                  </a:lnTo>
                  <a:lnTo>
                    <a:pt x="151" y="589"/>
                  </a:lnTo>
                  <a:lnTo>
                    <a:pt x="172" y="602"/>
                  </a:lnTo>
                  <a:lnTo>
                    <a:pt x="195" y="612"/>
                  </a:lnTo>
                  <a:lnTo>
                    <a:pt x="218" y="621"/>
                  </a:lnTo>
                  <a:lnTo>
                    <a:pt x="243" y="628"/>
                  </a:lnTo>
                  <a:lnTo>
                    <a:pt x="268" y="633"/>
                  </a:lnTo>
                  <a:lnTo>
                    <a:pt x="293" y="636"/>
                  </a:lnTo>
                  <a:lnTo>
                    <a:pt x="320" y="637"/>
                  </a:lnTo>
                  <a:lnTo>
                    <a:pt x="346" y="636"/>
                  </a:lnTo>
                  <a:lnTo>
                    <a:pt x="371" y="633"/>
                  </a:lnTo>
                  <a:lnTo>
                    <a:pt x="396" y="628"/>
                  </a:lnTo>
                  <a:lnTo>
                    <a:pt x="421" y="621"/>
                  </a:lnTo>
                  <a:lnTo>
                    <a:pt x="444" y="612"/>
                  </a:lnTo>
                  <a:lnTo>
                    <a:pt x="467" y="602"/>
                  </a:lnTo>
                  <a:lnTo>
                    <a:pt x="488" y="589"/>
                  </a:lnTo>
                  <a:lnTo>
                    <a:pt x="508" y="576"/>
                  </a:lnTo>
                  <a:lnTo>
                    <a:pt x="528" y="560"/>
                  </a:lnTo>
                  <a:lnTo>
                    <a:pt x="546" y="544"/>
                  </a:lnTo>
                  <a:lnTo>
                    <a:pt x="562" y="526"/>
                  </a:lnTo>
                  <a:lnTo>
                    <a:pt x="578" y="506"/>
                  </a:lnTo>
                  <a:lnTo>
                    <a:pt x="592" y="486"/>
                  </a:lnTo>
                  <a:lnTo>
                    <a:pt x="604" y="464"/>
                  </a:lnTo>
                  <a:lnTo>
                    <a:pt x="614" y="442"/>
                  </a:lnTo>
                  <a:lnTo>
                    <a:pt x="623" y="419"/>
                  </a:lnTo>
                  <a:lnTo>
                    <a:pt x="630" y="394"/>
                  </a:lnTo>
                  <a:lnTo>
                    <a:pt x="635" y="369"/>
                  </a:lnTo>
                  <a:lnTo>
                    <a:pt x="638" y="344"/>
                  </a:lnTo>
                  <a:lnTo>
                    <a:pt x="640" y="317"/>
                  </a:lnTo>
                  <a:lnTo>
                    <a:pt x="638" y="291"/>
                  </a:lnTo>
                  <a:lnTo>
                    <a:pt x="635" y="265"/>
                  </a:lnTo>
                  <a:lnTo>
                    <a:pt x="630" y="240"/>
                  </a:lnTo>
                  <a:lnTo>
                    <a:pt x="623" y="216"/>
                  </a:lnTo>
                  <a:lnTo>
                    <a:pt x="614" y="193"/>
                  </a:lnTo>
                  <a:lnTo>
                    <a:pt x="604" y="170"/>
                  </a:lnTo>
                  <a:lnTo>
                    <a:pt x="592" y="149"/>
                  </a:lnTo>
                  <a:lnTo>
                    <a:pt x="578" y="128"/>
                  </a:lnTo>
                  <a:lnTo>
                    <a:pt x="562" y="109"/>
                  </a:lnTo>
                  <a:lnTo>
                    <a:pt x="546" y="91"/>
                  </a:lnTo>
                  <a:lnTo>
                    <a:pt x="528" y="74"/>
                  </a:lnTo>
                  <a:lnTo>
                    <a:pt x="508" y="59"/>
                  </a:lnTo>
                  <a:lnTo>
                    <a:pt x="488" y="45"/>
                  </a:lnTo>
                  <a:lnTo>
                    <a:pt x="467" y="33"/>
                  </a:lnTo>
                  <a:lnTo>
                    <a:pt x="444" y="23"/>
                  </a:lnTo>
                  <a:lnTo>
                    <a:pt x="421" y="14"/>
                  </a:lnTo>
                  <a:lnTo>
                    <a:pt x="396" y="7"/>
                  </a:lnTo>
                  <a:lnTo>
                    <a:pt x="371" y="2"/>
                  </a:lnTo>
                  <a:lnTo>
                    <a:pt x="354" y="0"/>
                  </a:lnTo>
                  <a:lnTo>
                    <a:pt x="285" y="0"/>
                  </a:lnTo>
                </a:path>
              </a:pathLst>
            </a:custGeom>
            <a:solidFill>
              <a:srgbClr val="CFD8D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376" name="Freeform 7"/>
            <p:cNvSpPr>
              <a:spLocks/>
            </p:cNvSpPr>
            <p:nvPr/>
          </p:nvSpPr>
          <p:spPr bwMode="auto">
            <a:xfrm>
              <a:off x="330" y="327"/>
              <a:ext cx="20" cy="9465"/>
            </a:xfrm>
            <a:custGeom>
              <a:avLst/>
              <a:gdLst>
                <a:gd name="T0" fmla="*/ 0 w 20"/>
                <a:gd name="T1" fmla="*/ 0 h 9465"/>
                <a:gd name="T2" fmla="*/ 0 w 20"/>
                <a:gd name="T3" fmla="*/ 9464 h 9465"/>
                <a:gd name="T4" fmla="*/ 0 60000 65536"/>
                <a:gd name="T5" fmla="*/ 0 60000 65536"/>
                <a:gd name="T6" fmla="*/ 0 w 20"/>
                <a:gd name="T7" fmla="*/ 0 h 9465"/>
                <a:gd name="T8" fmla="*/ 20 w 20"/>
                <a:gd name="T9" fmla="*/ 9465 h 946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0" h="9465">
                  <a:moveTo>
                    <a:pt x="0" y="0"/>
                  </a:moveTo>
                  <a:lnTo>
                    <a:pt x="0" y="9464"/>
                  </a:lnTo>
                </a:path>
              </a:pathLst>
            </a:custGeom>
            <a:noFill/>
            <a:ln w="38100">
              <a:solidFill>
                <a:srgbClr val="CFD8DC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1" name="Заголовок 1"/>
          <p:cNvSpPr txBox="1">
            <a:spLocks/>
          </p:cNvSpPr>
          <p:nvPr/>
        </p:nvSpPr>
        <p:spPr bwMode="auto">
          <a:xfrm>
            <a:off x="1609858" y="762000"/>
            <a:ext cx="4056845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9pPr>
          </a:lstStyle>
          <a:p>
            <a:pPr algn="ctr" eaLnBrk="1" hangingPunct="1"/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Амбулаторный сегмент – 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37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аптечных организаций 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 bwMode="auto">
          <a:xfrm>
            <a:off x="6053070" y="762000"/>
            <a:ext cx="4329046" cy="78285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9pPr>
          </a:lstStyle>
          <a:p>
            <a:pPr algn="ctr" eaLnBrk="1" hangingPunct="1"/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Госпитальный сегмент – 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34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медицинских организации 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 bwMode="auto">
          <a:xfrm>
            <a:off x="1609859" y="1688804"/>
            <a:ext cx="8796271" cy="45595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9pPr>
          </a:lstStyle>
          <a:p>
            <a:endParaRPr lang="ru-RU" sz="1600" b="1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розничных цен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амбулаторного сегмента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ЖНВЛП  в Удмуртской Республике </a:t>
            </a:r>
            <a:endParaRPr lang="en-US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снизился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- 0,3%,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числе:</a:t>
            </a:r>
          </a:p>
          <a:p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цены на ЖНВЛП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российского производства на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–цены  на ЖНВЛП зарубежного производства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-2,0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</a:p>
          <a:p>
            <a:r>
              <a:rPr lang="ru-RU" sz="1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 рост цен в целом составил </a:t>
            </a:r>
            <a:r>
              <a:rPr lang="ru-RU" sz="1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0,5%</a:t>
            </a:r>
            <a:endParaRPr lang="ru-RU" sz="1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закупочных цен госпитального сегмента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ЖНВЛП в Удмуртской Республике </a:t>
            </a:r>
            <a:endParaRPr lang="en-US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повысился на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3,1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, в том числе:</a:t>
            </a:r>
          </a:p>
          <a:p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–за счет ЖНВЛП российского производства на 4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,8%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–за счет ЖНВЛП зарубежного производства на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-0,4%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РФ рост цен  в целом составил  </a:t>
            </a:r>
            <a:r>
              <a:rPr lang="ru-RU" sz="1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3,2 </a:t>
            </a:r>
            <a:r>
              <a:rPr lang="ru-RU" sz="1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  <a:p>
            <a:pPr>
              <a:defRPr/>
            </a:pPr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мониторинга ежемесячно публикуются на сайте Росздравнадзора </a:t>
            </a:r>
            <a:r>
              <a:rPr lang="ru-RU" sz="1600" b="1" dirty="0" smtClean="0">
                <a:solidFill>
                  <a:srgbClr val="3CC2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b="1" dirty="0" smtClean="0">
                <a:solidFill>
                  <a:srgbClr val="3CC24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www.roszdravnadzor.ru</a:t>
            </a:r>
            <a:r>
              <a:rPr lang="ru-RU" sz="2000" b="1" dirty="0" smtClean="0">
                <a:solidFill>
                  <a:srgbClr val="3CC24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</a:p>
          <a:p>
            <a:pPr marL="457200" indent="-457200" eaLnBrk="1" hangingPunct="1">
              <a:buAutoNum type="arabicPeriod"/>
            </a:pPr>
            <a:endParaRPr lang="ru-RU" sz="17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21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 flipV="1">
            <a:off x="9749306" y="6400799"/>
            <a:ext cx="70189" cy="77273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7" name="Рисунок 6"/>
          <p:cNvPicPr/>
          <p:nvPr/>
        </p:nvPicPr>
        <p:blipFill>
          <a:blip r:embed="rId2"/>
          <a:stretch>
            <a:fillRect/>
          </a:stretch>
        </p:blipFill>
        <p:spPr>
          <a:xfrm>
            <a:off x="163287" y="100012"/>
            <a:ext cx="11397342" cy="6657975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H="1">
            <a:off x="6082393" y="-163286"/>
            <a:ext cx="718457" cy="1412422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6564086" y="3526971"/>
            <a:ext cx="1151164" cy="181247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0097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077" y="605426"/>
            <a:ext cx="10239207" cy="5737411"/>
          </a:xfrm>
          <a:prstGeom prst="rect">
            <a:avLst/>
          </a:prstGeom>
        </p:spPr>
      </p:pic>
      <p:sp>
        <p:nvSpPr>
          <p:cNvPr id="81922" name="Text Box 2"/>
          <p:cNvSpPr txBox="1">
            <a:spLocks noChangeArrowheads="1"/>
          </p:cNvSpPr>
          <p:nvPr/>
        </p:nvSpPr>
        <p:spPr bwMode="auto">
          <a:xfrm>
            <a:off x="1940560" y="4305731"/>
            <a:ext cx="8544560" cy="11079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8000"/>
              </a:schemeClr>
            </a:glow>
            <a:outerShdw blurRad="838200" dist="38100" dir="5400000" sx="104000" sy="104000" algn="ctr" rotWithShape="0">
              <a:schemeClr val="bg1"/>
            </a:outerShdw>
          </a:effectLst>
          <a:ex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6600" b="1" i="1" dirty="0" smtClean="0">
                <a:solidFill>
                  <a:schemeClr val="tx2">
                    <a:lumMod val="50000"/>
                  </a:schemeClr>
                </a:solidFill>
                <a:effectLst>
                  <a:glow rad="685800">
                    <a:schemeClr val="bg1">
                      <a:alpha val="52000"/>
                    </a:schemeClr>
                  </a:glow>
                  <a:outerShdw dist="508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r>
              <a:rPr lang="ru-RU" sz="6600" b="1" i="1" dirty="0">
                <a:solidFill>
                  <a:schemeClr val="tx2">
                    <a:lumMod val="50000"/>
                  </a:schemeClr>
                </a:solidFill>
                <a:effectLst>
                  <a:glow rad="685800">
                    <a:schemeClr val="bg1">
                      <a:alpha val="52000"/>
                    </a:schemeClr>
                  </a:glow>
                  <a:outerShdw dist="508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438142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2586</TotalTime>
  <Words>1793</Words>
  <Application>Microsoft Office PowerPoint</Application>
  <PresentationFormat>Произвольный</PresentationFormat>
  <Paragraphs>334</Paragraphs>
  <Slides>23</Slides>
  <Notes>13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Кнопка</vt:lpstr>
      <vt:lpstr>Диаграмма</vt:lpstr>
      <vt:lpstr>     Результаты правоприменительной практики при осуществлении регионального государственного контроля (надзора) за применением цен на лекарственные препараты, включенные в перечень жизненно необходимых и важнейших лекарственных препаратов за 2021  год </vt:lpstr>
      <vt:lpstr>Презентация PowerPoint</vt:lpstr>
      <vt:lpstr>Презентация PowerPoint</vt:lpstr>
      <vt:lpstr>Доля организаций в сфере оптовой и розничной торговли лекарственными препаратами в Удмуртии (по состоянию на 31 декабря 2021 года)   </vt:lpstr>
      <vt:lpstr>Виды контрольных (надзорных) мероприятий (статья 56 ФЗ № 248-ФЗ)  </vt:lpstr>
      <vt:lpstr>          Министерство здравоохранения Удмуртской Республики  при осуществлении регионального государственного контроля (надзора) за применением цен на ЖНВЛП, относит объекты контроля к одной из следующих категорий риска причинения вреда (ущерба) (далее - категории риска): 1) значительный риск; 2) средний риск; 3) умеренный риск; 4) низкий риск.  Периодичность проведения плановых контрольных (надзорных) мероприятий в отношении объектов контроля, осуществляется  в зависимости от присвоенной категории риска причинения вреда (ущерба).  Отнесение объектов контроля к определенной категории риска осуществляется на основании сопоставления их характеристик с критериями отнесения объектов контроля к категориям риска (приложение к Положению о региональном государственном контроле (надзоре) за применением цен на лекарственные препараты, включенные в перечень жизненно необходимых и важнейших лекарственных препаратов, утвержденного постановлением Правительства Удмуртской Республики от 28 сентября 2021 г.  № 522).   </vt:lpstr>
      <vt:lpstr>Результаты контрольных мероприятий</vt:lpstr>
      <vt:lpstr>Особенности организации и осуществления государственного контроля (надзора) в 2022 году </vt:lpstr>
      <vt:lpstr>Типичные нарушения обязательных требований</vt:lpstr>
      <vt:lpstr> Административная ответственность  за нарушения обязательных требований </vt:lpstr>
      <vt:lpstr>Презентация PowerPoint</vt:lpstr>
      <vt:lpstr>Основные цели профилактики нарушений обязательных требований</vt:lpstr>
      <vt:lpstr>Организация и проведение мероприятий, направленных на профилактику  нарушений обязательных требований в 2021 году</vt:lpstr>
      <vt:lpstr>Реализация Программы профилактики  нарушений обязательных требований в 2021 году  </vt:lpstr>
      <vt:lpstr>Виды  профилактических мероприятий  и условия   их проведения   (статья 45 ФЗ № 248-ФЗ)                                                       </vt:lpstr>
      <vt:lpstr>Мероприятия  Программы профилактики   </vt:lpstr>
      <vt:lpstr>Мероприятия  Программы профилактики   </vt:lpstr>
      <vt:lpstr>Мероприятия  Программы профилактики   </vt:lpstr>
      <vt:lpstr>Мероприятия  Программы профилактики   </vt:lpstr>
      <vt:lpstr> Мероприятия  Программы профилактики  </vt:lpstr>
      <vt:lpstr>Мониторинг цен на ЖНВЛП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регионального государственного контроля  за применением цен на ЖНВЛП  в 2018 году на территории Удмуртской Республики</dc:title>
  <dc:creator>User</dc:creator>
  <cp:lastModifiedBy>Смолянкина Наталия Антоновна</cp:lastModifiedBy>
  <cp:revision>325</cp:revision>
  <cp:lastPrinted>2020-02-11T13:10:11Z</cp:lastPrinted>
  <dcterms:created xsi:type="dcterms:W3CDTF">2019-02-26T11:08:46Z</dcterms:created>
  <dcterms:modified xsi:type="dcterms:W3CDTF">2022-08-29T11:46:14Z</dcterms:modified>
</cp:coreProperties>
</file>