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1" r:id="rId1"/>
    <p:sldMasterId id="2147484393" r:id="rId2"/>
    <p:sldMasterId id="2147484405" r:id="rId3"/>
  </p:sldMasterIdLst>
  <p:notesMasterIdLst>
    <p:notesMasterId r:id="rId23"/>
  </p:notesMasterIdLst>
  <p:handoutMasterIdLst>
    <p:handoutMasterId r:id="rId24"/>
  </p:handoutMasterIdLst>
  <p:sldIdLst>
    <p:sldId id="287" r:id="rId4"/>
    <p:sldId id="304" r:id="rId5"/>
    <p:sldId id="315" r:id="rId6"/>
    <p:sldId id="324" r:id="rId7"/>
    <p:sldId id="325" r:id="rId8"/>
    <p:sldId id="318" r:id="rId9"/>
    <p:sldId id="326" r:id="rId10"/>
    <p:sldId id="317" r:id="rId11"/>
    <p:sldId id="323" r:id="rId12"/>
    <p:sldId id="313" r:id="rId13"/>
    <p:sldId id="273" r:id="rId14"/>
    <p:sldId id="303" r:id="rId15"/>
    <p:sldId id="305" r:id="rId16"/>
    <p:sldId id="327" r:id="rId17"/>
    <p:sldId id="314" r:id="rId18"/>
    <p:sldId id="277" r:id="rId19"/>
    <p:sldId id="281" r:id="rId20"/>
    <p:sldId id="312" r:id="rId21"/>
    <p:sldId id="302" r:id="rId22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644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7CC"/>
    <a:srgbClr val="D1DDE1"/>
    <a:srgbClr val="FFFF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17" autoAdjust="0"/>
    <p:restoredTop sz="93107" autoAdjust="0"/>
  </p:normalViewPr>
  <p:slideViewPr>
    <p:cSldViewPr snapToGrid="0">
      <p:cViewPr>
        <p:scale>
          <a:sx n="80" d="100"/>
          <a:sy n="80" d="100"/>
        </p:scale>
        <p:origin x="-156" y="-846"/>
      </p:cViewPr>
      <p:guideLst>
        <p:guide orient="horz" pos="2160"/>
        <p:guide pos="6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23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2326505964950352"/>
          <c:y val="7.8299729812561475E-2"/>
          <c:w val="0.33028691040264752"/>
          <c:h val="0.8435246701520461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Lbls>
            <c:dLbl>
              <c:idx val="4"/>
              <c:layout>
                <c:manualLayout>
                  <c:x val="2.3438281468292064E-3"/>
                  <c:y val="-0.11447094915437561"/>
                </c:manualLayout>
              </c:layout>
              <c:numFmt formatCode="0.0%" sourceLinked="0"/>
              <c:spPr/>
              <c:txPr>
                <a:bodyPr rot="0" vert="horz" anchor="t" anchorCtr="0"/>
                <a:lstStyle/>
                <a:p>
                  <a:pPr>
                    <a:defRPr sz="1100" b="1"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. </c:separator>
            </c:dLbl>
            <c:numFmt formatCode="0.00%" sourceLinked="0"/>
            <c:txPr>
              <a:bodyPr rot="0" vert="horz" anchor="t" anchorCtr="0"/>
              <a:lstStyle/>
              <a:p>
                <a:pPr>
                  <a:defRPr sz="12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. </c:separator>
            <c:showLeaderLines val="1"/>
          </c:dLbls>
          <c:cat>
            <c:strRef>
              <c:f>Лист1!$A$2:$A$6</c:f>
              <c:strCache>
                <c:ptCount val="5"/>
                <c:pt idx="0">
                  <c:v>в т.ч. 134 субъектов розничной торговли лекарственными препаратами </c:v>
                </c:pt>
                <c:pt idx="1">
                  <c:v>из них 29  Бюджетных организации, включающих в себя 617 объектов</c:v>
                </c:pt>
                <c:pt idx="2">
                  <c:v>и 8 Индивидуальных предпринимателей</c:v>
                </c:pt>
                <c:pt idx="3">
                  <c:v>в т.ч. 18 субъектов оптовой торговли лекарственными препаратами, включающих 18 объектов</c:v>
                </c:pt>
                <c:pt idx="4">
                  <c:v>из них 5 субъектов, осуществляющих оптовоую и розничную торговлю лекарственными препаратами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63.81</c:v>
                </c:pt>
                <c:pt idx="1">
                  <c:v>19.079999999999998</c:v>
                </c:pt>
                <c:pt idx="2">
                  <c:v>5.27</c:v>
                </c:pt>
                <c:pt idx="3">
                  <c:v>8.56</c:v>
                </c:pt>
                <c:pt idx="4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4"/>
      </c:doughnutChart>
    </c:plotArea>
    <c:legend>
      <c:legendPos val="r"/>
      <c:layout>
        <c:manualLayout>
          <c:xMode val="edge"/>
          <c:yMode val="edge"/>
          <c:x val="0"/>
          <c:y val="9.8299645331882568E-2"/>
          <c:w val="0.60037730096562025"/>
          <c:h val="0.85380952755137562"/>
        </c:manualLayout>
      </c:layout>
      <c:overlay val="0"/>
      <c:txPr>
        <a:bodyPr/>
        <a:lstStyle/>
        <a:p>
          <a:pPr>
            <a:defRPr sz="160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D011E-C53F-4BCD-A5F4-DCD2C71FD9D5}" type="doc">
      <dgm:prSet loTypeId="urn:microsoft.com/office/officeart/2005/8/layout/pyramid2" loCatId="list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6383FB4-8635-4049-A0ED-56832C16DFFF}">
      <dgm:prSet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 defTabSz="577850"/>
          <a:r>
            <a:rPr lang="en-US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III</a:t>
          </a:r>
          <a:r>
            <a:rPr lang="ru-RU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.</a:t>
          </a:r>
          <a:r>
            <a:rPr lang="en-US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Мониторинг ассортимента и цен на ЖНВЛП </a:t>
          </a:r>
        </a:p>
        <a:p>
          <a:pPr algn="ctr" defTabSz="577850"/>
          <a:r>
            <a:rPr lang="en-US" sz="1200" b="1" dirty="0">
              <a:latin typeface="Arial" pitchFamily="34" charset="0"/>
              <a:cs typeface="Arial" pitchFamily="34" charset="0"/>
            </a:rPr>
            <a:t/>
          </a:r>
          <a:br>
            <a:rPr lang="en-US" sz="1200" b="1" dirty="0">
              <a:latin typeface="Arial" pitchFamily="34" charset="0"/>
              <a:cs typeface="Arial" pitchFamily="34" charset="0"/>
            </a:rPr>
          </a:br>
          <a:r>
            <a:rPr lang="ru-RU" sz="1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7850319C-9B89-4A11-971D-CD328DF27A37}" type="parTrans" cxnId="{E3B2793F-3A92-4AA1-A363-85F66F5DB79A}">
      <dgm:prSet/>
      <dgm:spPr/>
      <dgm:t>
        <a:bodyPr/>
        <a:lstStyle/>
        <a:p>
          <a:endParaRPr lang="ru-RU"/>
        </a:p>
      </dgm:t>
    </dgm:pt>
    <dgm:pt modelId="{2C4798FE-8AB3-4C52-9336-523077F7517E}" type="sibTrans" cxnId="{E3B2793F-3A92-4AA1-A363-85F66F5DB79A}">
      <dgm:prSet/>
      <dgm:spPr/>
      <dgm:t>
        <a:bodyPr/>
        <a:lstStyle/>
        <a:p>
          <a:endParaRPr lang="ru-RU"/>
        </a:p>
      </dgm:t>
    </dgm:pt>
    <dgm:pt modelId="{BEC3DF9B-5E4A-4700-A044-61785327BF16}">
      <dgm:prSet phldrT="[Текст]" custT="1"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II</a:t>
          </a:r>
          <a:r>
            <a:rPr lang="ru-RU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.</a:t>
          </a:r>
          <a:r>
            <a: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Реализация Программы профилактики рисков причинения вреда (ущерба) охраняемым законам ценностям</a:t>
          </a:r>
          <a:endParaRPr lang="ru-RU" sz="1300" b="0" dirty="0">
            <a:solidFill>
              <a:schemeClr val="tx1">
                <a:lumMod val="85000"/>
                <a:lumOff val="1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CD4A118F-828E-4AEE-BF86-815A97AD6D05}" type="sibTrans" cxnId="{49E96836-4526-465E-BE8D-17C860264AE8}">
      <dgm:prSet/>
      <dgm:spPr/>
      <dgm:t>
        <a:bodyPr/>
        <a:lstStyle/>
        <a:p>
          <a:endParaRPr lang="ru-RU"/>
        </a:p>
      </dgm:t>
    </dgm:pt>
    <dgm:pt modelId="{8D1B2269-0552-40CB-9C93-C29ED1D41E47}" type="parTrans" cxnId="{49E96836-4526-465E-BE8D-17C860264AE8}">
      <dgm:prSet/>
      <dgm:spPr/>
      <dgm:t>
        <a:bodyPr/>
        <a:lstStyle/>
        <a:p>
          <a:endParaRPr lang="ru-RU"/>
        </a:p>
      </dgm:t>
    </dgm:pt>
    <dgm:pt modelId="{A5139483-93EC-4E7A-B530-2EC4FBE2CCFB}">
      <dgm:prSet phldrT="[Текст]" custT="1"/>
      <dgm:spPr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algn="ctr"/>
          <a:r>
            <a: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I</a:t>
          </a:r>
          <a:r>
            <a:rPr lang="ru-RU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.</a:t>
          </a:r>
          <a:r>
            <a: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3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rPr>
            <a:t>Региональный государственный контроль (надзор)  за применением цен на ЖНВЛП </a:t>
          </a:r>
        </a:p>
      </dgm:t>
    </dgm:pt>
    <dgm:pt modelId="{46504744-3AC0-46EC-A299-1199FB297582}" type="sibTrans" cxnId="{653D02A7-6F5D-46C6-BEC7-71DD2FFFB496}">
      <dgm:prSet/>
      <dgm:spPr/>
      <dgm:t>
        <a:bodyPr/>
        <a:lstStyle/>
        <a:p>
          <a:endParaRPr lang="ru-RU"/>
        </a:p>
      </dgm:t>
    </dgm:pt>
    <dgm:pt modelId="{71C0B1D0-7A25-4498-8B1B-EE265C94069E}" type="parTrans" cxnId="{653D02A7-6F5D-46C6-BEC7-71DD2FFFB496}">
      <dgm:prSet/>
      <dgm:spPr/>
      <dgm:t>
        <a:bodyPr/>
        <a:lstStyle/>
        <a:p>
          <a:endParaRPr lang="ru-RU"/>
        </a:p>
      </dgm:t>
    </dgm:pt>
    <dgm:pt modelId="{3CF03800-FB70-46B8-B223-868897AE5B81}" type="pres">
      <dgm:prSet presAssocID="{259D011E-C53F-4BCD-A5F4-DCD2C71FD9D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08924C5-E7EE-4F1F-A9CC-C86F4A0FCCF8}" type="pres">
      <dgm:prSet presAssocID="{259D011E-C53F-4BCD-A5F4-DCD2C71FD9D5}" presName="pyramid" presStyleLbl="node1" presStyleIdx="0" presStyleCnt="1" custAng="0"/>
      <dgm:spPr>
        <a:prstGeom prst="rightArrow">
          <a:avLst/>
        </a:prstGeom>
        <a:solidFill>
          <a:schemeClr val="accent1">
            <a:lumMod val="75000"/>
            <a:alpha val="65000"/>
          </a:schemeClr>
        </a:solidFill>
        <a:ln>
          <a:solidFill>
            <a:schemeClr val="accent2"/>
          </a:solidFill>
        </a:ln>
      </dgm:spPr>
      <dgm:t>
        <a:bodyPr/>
        <a:lstStyle/>
        <a:p>
          <a:endParaRPr lang="ru-RU"/>
        </a:p>
      </dgm:t>
    </dgm:pt>
    <dgm:pt modelId="{090CA284-4E28-441C-B8BA-A03C1D035FBC}" type="pres">
      <dgm:prSet presAssocID="{259D011E-C53F-4BCD-A5F4-DCD2C71FD9D5}" presName="theList" presStyleCnt="0"/>
      <dgm:spPr/>
    </dgm:pt>
    <dgm:pt modelId="{95DD20E9-2D7E-4235-BE8E-9A0C65B3807B}" type="pres">
      <dgm:prSet presAssocID="{A5139483-93EC-4E7A-B530-2EC4FBE2CCFB}" presName="aNode" presStyleLbl="fgAcc1" presStyleIdx="0" presStyleCnt="3" custScaleX="133141" custLinFactY="-6735" custLinFactNeighborX="-205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90551-8F85-4C80-8354-A6A4FBF2AB01}" type="pres">
      <dgm:prSet presAssocID="{A5139483-93EC-4E7A-B530-2EC4FBE2CCFB}" presName="aSpace" presStyleCnt="0"/>
      <dgm:spPr/>
    </dgm:pt>
    <dgm:pt modelId="{2BD3A180-589F-440A-862A-B7EC25115E2A}" type="pres">
      <dgm:prSet presAssocID="{BEC3DF9B-5E4A-4700-A044-61785327BF16}" presName="aNode" presStyleLbl="fgAcc1" presStyleIdx="1" presStyleCnt="3" custScaleX="132054" custLinFactNeighborX="360" custLinFactNeighborY="-15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3B07C-69D2-4D18-894E-D187C59C45F8}" type="pres">
      <dgm:prSet presAssocID="{BEC3DF9B-5E4A-4700-A044-61785327BF16}" presName="aSpace" presStyleCnt="0"/>
      <dgm:spPr/>
    </dgm:pt>
    <dgm:pt modelId="{27602EF8-FF40-4434-8A02-1284A2D3F833}" type="pres">
      <dgm:prSet presAssocID="{E6383FB4-8635-4049-A0ED-56832C16DFFF}" presName="aNode" presStyleLbl="fgAcc1" presStyleIdx="2" presStyleCnt="3" custScaleX="134390" custLinFactY="9226" custLinFactNeighborX="327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AA189E-583A-4C80-A6CF-16C76D7C0D38}" type="pres">
      <dgm:prSet presAssocID="{E6383FB4-8635-4049-A0ED-56832C16DFFF}" presName="aSpace" presStyleCnt="0"/>
      <dgm:spPr/>
    </dgm:pt>
  </dgm:ptLst>
  <dgm:cxnLst>
    <dgm:cxn modelId="{21C94F30-613D-4BF8-B2F5-C1FBDA3E541F}" type="presOf" srcId="{259D011E-C53F-4BCD-A5F4-DCD2C71FD9D5}" destId="{3CF03800-FB70-46B8-B223-868897AE5B81}" srcOrd="0" destOrd="0" presId="urn:microsoft.com/office/officeart/2005/8/layout/pyramid2"/>
    <dgm:cxn modelId="{49E96836-4526-465E-BE8D-17C860264AE8}" srcId="{259D011E-C53F-4BCD-A5F4-DCD2C71FD9D5}" destId="{BEC3DF9B-5E4A-4700-A044-61785327BF16}" srcOrd="1" destOrd="0" parTransId="{8D1B2269-0552-40CB-9C93-C29ED1D41E47}" sibTransId="{CD4A118F-828E-4AEE-BF86-815A97AD6D05}"/>
    <dgm:cxn modelId="{E3B2793F-3A92-4AA1-A363-85F66F5DB79A}" srcId="{259D011E-C53F-4BCD-A5F4-DCD2C71FD9D5}" destId="{E6383FB4-8635-4049-A0ED-56832C16DFFF}" srcOrd="2" destOrd="0" parTransId="{7850319C-9B89-4A11-971D-CD328DF27A37}" sibTransId="{2C4798FE-8AB3-4C52-9336-523077F7517E}"/>
    <dgm:cxn modelId="{653D02A7-6F5D-46C6-BEC7-71DD2FFFB496}" srcId="{259D011E-C53F-4BCD-A5F4-DCD2C71FD9D5}" destId="{A5139483-93EC-4E7A-B530-2EC4FBE2CCFB}" srcOrd="0" destOrd="0" parTransId="{71C0B1D0-7A25-4498-8B1B-EE265C94069E}" sibTransId="{46504744-3AC0-46EC-A299-1199FB297582}"/>
    <dgm:cxn modelId="{CAD5935E-C5A9-45E0-B3D1-32F141DD36D9}" type="presOf" srcId="{E6383FB4-8635-4049-A0ED-56832C16DFFF}" destId="{27602EF8-FF40-4434-8A02-1284A2D3F833}" srcOrd="0" destOrd="0" presId="urn:microsoft.com/office/officeart/2005/8/layout/pyramid2"/>
    <dgm:cxn modelId="{7F0678E1-3F54-4CBA-883F-EBA59AC252D0}" type="presOf" srcId="{A5139483-93EC-4E7A-B530-2EC4FBE2CCFB}" destId="{95DD20E9-2D7E-4235-BE8E-9A0C65B3807B}" srcOrd="0" destOrd="0" presId="urn:microsoft.com/office/officeart/2005/8/layout/pyramid2"/>
    <dgm:cxn modelId="{67333BE9-6611-4AEE-B957-4B09BA0C103D}" type="presOf" srcId="{BEC3DF9B-5E4A-4700-A044-61785327BF16}" destId="{2BD3A180-589F-440A-862A-B7EC25115E2A}" srcOrd="0" destOrd="0" presId="urn:microsoft.com/office/officeart/2005/8/layout/pyramid2"/>
    <dgm:cxn modelId="{76AC64DB-9897-4911-9A53-39A7855A0C62}" type="presParOf" srcId="{3CF03800-FB70-46B8-B223-868897AE5B81}" destId="{908924C5-E7EE-4F1F-A9CC-C86F4A0FCCF8}" srcOrd="0" destOrd="0" presId="urn:microsoft.com/office/officeart/2005/8/layout/pyramid2"/>
    <dgm:cxn modelId="{338A8D53-70DC-42C1-8741-2C184EC67028}" type="presParOf" srcId="{3CF03800-FB70-46B8-B223-868897AE5B81}" destId="{090CA284-4E28-441C-B8BA-A03C1D035FBC}" srcOrd="1" destOrd="0" presId="urn:microsoft.com/office/officeart/2005/8/layout/pyramid2"/>
    <dgm:cxn modelId="{F6F38CC4-6ADD-4660-97A9-BCF388DA4A61}" type="presParOf" srcId="{090CA284-4E28-441C-B8BA-A03C1D035FBC}" destId="{95DD20E9-2D7E-4235-BE8E-9A0C65B3807B}" srcOrd="0" destOrd="0" presId="urn:microsoft.com/office/officeart/2005/8/layout/pyramid2"/>
    <dgm:cxn modelId="{38725C79-0780-4368-A9C8-24FB9F6E037B}" type="presParOf" srcId="{090CA284-4E28-441C-B8BA-A03C1D035FBC}" destId="{29790551-8F85-4C80-8354-A6A4FBF2AB01}" srcOrd="1" destOrd="0" presId="urn:microsoft.com/office/officeart/2005/8/layout/pyramid2"/>
    <dgm:cxn modelId="{44017B1F-9665-42E3-8C5C-E724EE2736E5}" type="presParOf" srcId="{090CA284-4E28-441C-B8BA-A03C1D035FBC}" destId="{2BD3A180-589F-440A-862A-B7EC25115E2A}" srcOrd="2" destOrd="0" presId="urn:microsoft.com/office/officeart/2005/8/layout/pyramid2"/>
    <dgm:cxn modelId="{FAB45607-039D-4F41-AFA1-419152C3A917}" type="presParOf" srcId="{090CA284-4E28-441C-B8BA-A03C1D035FBC}" destId="{B6D3B07C-69D2-4D18-894E-D187C59C45F8}" srcOrd="3" destOrd="0" presId="urn:microsoft.com/office/officeart/2005/8/layout/pyramid2"/>
    <dgm:cxn modelId="{45A514B1-1781-4E41-BADB-553F210C52E6}" type="presParOf" srcId="{090CA284-4E28-441C-B8BA-A03C1D035FBC}" destId="{27602EF8-FF40-4434-8A02-1284A2D3F833}" srcOrd="4" destOrd="0" presId="urn:microsoft.com/office/officeart/2005/8/layout/pyramid2"/>
    <dgm:cxn modelId="{48FA022E-EEF8-49C3-9F88-960FE0AAA458}" type="presParOf" srcId="{090CA284-4E28-441C-B8BA-A03C1D035FBC}" destId="{4AAA189E-583A-4C80-A6CF-16C76D7C0D38}" srcOrd="5" destOrd="0" presId="urn:microsoft.com/office/officeart/2005/8/layout/pyramid2"/>
  </dgm:cxnLst>
  <dgm:bg>
    <a:noFill/>
  </dgm:bg>
  <dgm:whole>
    <a:ln>
      <a:gradFill>
        <a:gsLst>
          <a:gs pos="0">
            <a:schemeClr val="bg2">
              <a:lumMod val="75000"/>
            </a:schemeClr>
          </a:gs>
          <a:gs pos="52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3ADC9E-8A79-4C2E-9186-485D06116A4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2FDB6B-6037-4D3A-8B9F-91D182582C18}">
      <dgm:prSet phldrT="[Текст]" custT="1"/>
      <dgm:spPr>
        <a:solidFill>
          <a:srgbClr val="60B7CC">
            <a:alpha val="41000"/>
          </a:srgbClr>
        </a:solidFill>
      </dgm:spPr>
      <dgm:t>
        <a:bodyPr/>
        <a:lstStyle/>
        <a:p>
          <a:r>
            <a: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Профилактические мероприятия в ходе которых, осуществляется взаимодействие с контролируемыми лицами</a:t>
          </a:r>
          <a:endParaRPr lang="ru-RU" sz="16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FA64323-161C-47C3-A7B3-29673CC37E6E}" type="parTrans" cxnId="{D43C5E72-9618-46F8-8140-31085376435E}">
      <dgm:prSet/>
      <dgm:spPr/>
      <dgm:t>
        <a:bodyPr/>
        <a:lstStyle/>
        <a:p>
          <a:endParaRPr lang="ru-RU"/>
        </a:p>
      </dgm:t>
    </dgm:pt>
    <dgm:pt modelId="{B1A15774-1EFE-424C-9053-31DE3475BE60}" type="sibTrans" cxnId="{D43C5E72-9618-46F8-8140-31085376435E}">
      <dgm:prSet/>
      <dgm:spPr/>
      <dgm:t>
        <a:bodyPr/>
        <a:lstStyle/>
        <a:p>
          <a:endParaRPr lang="ru-RU"/>
        </a:p>
      </dgm:t>
    </dgm:pt>
    <dgm:pt modelId="{648B789C-D001-466B-94B8-9279708795F5}">
      <dgm:prSet phldrT="[Текст]" custT="1"/>
      <dgm:spPr>
        <a:solidFill>
          <a:srgbClr val="60B7CC">
            <a:alpha val="53000"/>
          </a:srgbClr>
        </a:solidFill>
      </dgm:spPr>
      <dgm:t>
        <a:bodyPr/>
        <a:lstStyle/>
        <a:p>
          <a:r>
            <a: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Профилактический визит</a:t>
          </a:r>
        </a:p>
        <a:p>
          <a:r>
            <a:rPr lang="ru-RU" sz="16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(решение Министерства и только с согласия контролируемого лица</a:t>
          </a:r>
          <a:r>
            <a:rPr lang="ru-RU" sz="14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)</a:t>
          </a:r>
          <a:endParaRPr lang="ru-RU" sz="1400" b="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AE31CA6-9A2B-409F-AD9E-3FE4C040B03B}" type="parTrans" cxnId="{C1F954A7-F86B-40A7-A77C-B40AC2D4ABAA}">
      <dgm:prSet/>
      <dgm:spPr/>
      <dgm:t>
        <a:bodyPr/>
        <a:lstStyle/>
        <a:p>
          <a:endParaRPr lang="ru-RU"/>
        </a:p>
      </dgm:t>
    </dgm:pt>
    <dgm:pt modelId="{2E58A226-1E3D-48DA-833E-2F827EFE7985}" type="sibTrans" cxnId="{C1F954A7-F86B-40A7-A77C-B40AC2D4ABAA}">
      <dgm:prSet/>
      <dgm:spPr/>
      <dgm:t>
        <a:bodyPr/>
        <a:lstStyle/>
        <a:p>
          <a:endParaRPr lang="ru-RU"/>
        </a:p>
      </dgm:t>
    </dgm:pt>
    <dgm:pt modelId="{161CF120-0B03-4696-8422-2CC82E8BB12A}">
      <dgm:prSet phldrT="[Текст]" custT="1"/>
      <dgm:spPr>
        <a:solidFill>
          <a:srgbClr val="60B7CC">
            <a:alpha val="38000"/>
          </a:srgbClr>
        </a:solidFill>
      </dgm:spPr>
      <dgm:t>
        <a:bodyPr/>
        <a:lstStyle/>
        <a:p>
          <a:r>
            <a: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Консультирование</a:t>
          </a:r>
        </a:p>
        <a:p>
          <a:r>
            <a: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Профилактический визит</a:t>
          </a:r>
        </a:p>
        <a:p>
          <a:r>
            <a:rPr lang="ru-RU" sz="1600" b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(по инициативе контролируемого лица)</a:t>
          </a:r>
          <a:endParaRPr lang="ru-RU" sz="1600" b="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F82A0B9-F64B-4679-B10F-33FEC265D52E}" type="parTrans" cxnId="{22ABD753-2A7C-4D44-B5F8-CB2D8B4DC39D}">
      <dgm:prSet/>
      <dgm:spPr/>
      <dgm:t>
        <a:bodyPr/>
        <a:lstStyle/>
        <a:p>
          <a:endParaRPr lang="ru-RU"/>
        </a:p>
      </dgm:t>
    </dgm:pt>
    <dgm:pt modelId="{6A011161-58F6-4B72-A4D4-B352388F0049}" type="sibTrans" cxnId="{22ABD753-2A7C-4D44-B5F8-CB2D8B4DC39D}">
      <dgm:prSet/>
      <dgm:spPr/>
      <dgm:t>
        <a:bodyPr/>
        <a:lstStyle/>
        <a:p>
          <a:endParaRPr lang="ru-RU"/>
        </a:p>
      </dgm:t>
    </dgm:pt>
    <dgm:pt modelId="{C4726423-4F23-4384-B804-06AB73FCDEAD}" type="pres">
      <dgm:prSet presAssocID="{273ADC9E-8A79-4C2E-9186-485D06116A4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7D83C0-5D94-48CF-A766-AD2B5F0609CC}" type="pres">
      <dgm:prSet presAssocID="{7A2FDB6B-6037-4D3A-8B9F-91D182582C18}" presName="root1" presStyleCnt="0"/>
      <dgm:spPr/>
    </dgm:pt>
    <dgm:pt modelId="{8760E4DC-88B0-48BE-AEE2-6900BAF848D0}" type="pres">
      <dgm:prSet presAssocID="{7A2FDB6B-6037-4D3A-8B9F-91D182582C18}" presName="LevelOneTextNode" presStyleLbl="node0" presStyleIdx="0" presStyleCnt="1" custAng="5400000" custScaleX="405835" custScaleY="100196" custLinFactNeighborX="1986" custLinFactNeighborY="-3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7AFDC5-481E-47CD-88E6-B33B9C86A1FB}" type="pres">
      <dgm:prSet presAssocID="{7A2FDB6B-6037-4D3A-8B9F-91D182582C18}" presName="level2hierChild" presStyleCnt="0"/>
      <dgm:spPr/>
    </dgm:pt>
    <dgm:pt modelId="{0C463DE0-53BC-4638-8153-2381864600A1}" type="pres">
      <dgm:prSet presAssocID="{BAE31CA6-9A2B-409F-AD9E-3FE4C040B03B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8E6C5CA8-C4A2-4EBC-AFF0-CA200E3D687C}" type="pres">
      <dgm:prSet presAssocID="{BAE31CA6-9A2B-409F-AD9E-3FE4C040B03B}" presName="connTx" presStyleLbl="parChTrans1D2" presStyleIdx="0" presStyleCnt="2"/>
      <dgm:spPr/>
      <dgm:t>
        <a:bodyPr/>
        <a:lstStyle/>
        <a:p>
          <a:endParaRPr lang="ru-RU"/>
        </a:p>
      </dgm:t>
    </dgm:pt>
    <dgm:pt modelId="{54542385-19CB-43BF-BD1F-E046D1C4999F}" type="pres">
      <dgm:prSet presAssocID="{648B789C-D001-466B-94B8-9279708795F5}" presName="root2" presStyleCnt="0"/>
      <dgm:spPr/>
    </dgm:pt>
    <dgm:pt modelId="{78783279-BDF3-4AF5-A254-F93075E2ACA2}" type="pres">
      <dgm:prSet presAssocID="{648B789C-D001-466B-94B8-9279708795F5}" presName="LevelTwoTextNode" presStyleLbl="node2" presStyleIdx="0" presStyleCnt="2" custScaleX="206633" custScaleY="232549" custLinFactNeighborX="91090" custLinFactNeighborY="-19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D835EA-68EC-4A35-B47B-7D100D2B3D46}" type="pres">
      <dgm:prSet presAssocID="{648B789C-D001-466B-94B8-9279708795F5}" presName="level3hierChild" presStyleCnt="0"/>
      <dgm:spPr/>
    </dgm:pt>
    <dgm:pt modelId="{48A5AE53-0ADB-4F56-BD64-71A15FFA6DCC}" type="pres">
      <dgm:prSet presAssocID="{5F82A0B9-F64B-4679-B10F-33FEC265D52E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F3157F4-615D-4D3B-941E-9E89A7C62510}" type="pres">
      <dgm:prSet presAssocID="{5F82A0B9-F64B-4679-B10F-33FEC265D52E}" presName="connTx" presStyleLbl="parChTrans1D2" presStyleIdx="1" presStyleCnt="2"/>
      <dgm:spPr/>
      <dgm:t>
        <a:bodyPr/>
        <a:lstStyle/>
        <a:p>
          <a:endParaRPr lang="ru-RU"/>
        </a:p>
      </dgm:t>
    </dgm:pt>
    <dgm:pt modelId="{A36F5A62-7BB0-400E-B18F-EF7F43F40ABE}" type="pres">
      <dgm:prSet presAssocID="{161CF120-0B03-4696-8422-2CC82E8BB12A}" presName="root2" presStyleCnt="0"/>
      <dgm:spPr/>
    </dgm:pt>
    <dgm:pt modelId="{2B38FAF1-29ED-4BBC-B72B-4A147E1DEC4B}" type="pres">
      <dgm:prSet presAssocID="{161CF120-0B03-4696-8422-2CC82E8BB12A}" presName="LevelTwoTextNode" presStyleLbl="node2" presStyleIdx="1" presStyleCnt="2" custScaleX="207289" custScaleY="256373" custLinFactNeighborX="93862" custLinFactNeighborY="12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BBC659-349C-4DB7-8D26-4FC1D9A6A56A}" type="pres">
      <dgm:prSet presAssocID="{161CF120-0B03-4696-8422-2CC82E8BB12A}" presName="level3hierChild" presStyleCnt="0"/>
      <dgm:spPr/>
    </dgm:pt>
  </dgm:ptLst>
  <dgm:cxnLst>
    <dgm:cxn modelId="{FC8D3DE0-2688-4F30-A163-962B653ED450}" type="presOf" srcId="{161CF120-0B03-4696-8422-2CC82E8BB12A}" destId="{2B38FAF1-29ED-4BBC-B72B-4A147E1DEC4B}" srcOrd="0" destOrd="0" presId="urn:microsoft.com/office/officeart/2008/layout/HorizontalMultiLevelHierarchy"/>
    <dgm:cxn modelId="{D9CE43F0-C298-420E-8E08-835BA55A8F90}" type="presOf" srcId="{273ADC9E-8A79-4C2E-9186-485D06116A40}" destId="{C4726423-4F23-4384-B804-06AB73FCDEAD}" srcOrd="0" destOrd="0" presId="urn:microsoft.com/office/officeart/2008/layout/HorizontalMultiLevelHierarchy"/>
    <dgm:cxn modelId="{1627D0CE-CF6A-4054-A5A7-282D729D409D}" type="presOf" srcId="{BAE31CA6-9A2B-409F-AD9E-3FE4C040B03B}" destId="{8E6C5CA8-C4A2-4EBC-AFF0-CA200E3D687C}" srcOrd="1" destOrd="0" presId="urn:microsoft.com/office/officeart/2008/layout/HorizontalMultiLevelHierarchy"/>
    <dgm:cxn modelId="{D089CE0F-9491-4AC3-90C9-D2A97C9790B6}" type="presOf" srcId="{648B789C-D001-466B-94B8-9279708795F5}" destId="{78783279-BDF3-4AF5-A254-F93075E2ACA2}" srcOrd="0" destOrd="0" presId="urn:microsoft.com/office/officeart/2008/layout/HorizontalMultiLevelHierarchy"/>
    <dgm:cxn modelId="{DF635E8D-8308-41C7-AFE1-0B4C44D8FFAF}" type="presOf" srcId="{5F82A0B9-F64B-4679-B10F-33FEC265D52E}" destId="{1F3157F4-615D-4D3B-941E-9E89A7C62510}" srcOrd="1" destOrd="0" presId="urn:microsoft.com/office/officeart/2008/layout/HorizontalMultiLevelHierarchy"/>
    <dgm:cxn modelId="{22ABD753-2A7C-4D44-B5F8-CB2D8B4DC39D}" srcId="{7A2FDB6B-6037-4D3A-8B9F-91D182582C18}" destId="{161CF120-0B03-4696-8422-2CC82E8BB12A}" srcOrd="1" destOrd="0" parTransId="{5F82A0B9-F64B-4679-B10F-33FEC265D52E}" sibTransId="{6A011161-58F6-4B72-A4D4-B352388F0049}"/>
    <dgm:cxn modelId="{C1F954A7-F86B-40A7-A77C-B40AC2D4ABAA}" srcId="{7A2FDB6B-6037-4D3A-8B9F-91D182582C18}" destId="{648B789C-D001-466B-94B8-9279708795F5}" srcOrd="0" destOrd="0" parTransId="{BAE31CA6-9A2B-409F-AD9E-3FE4C040B03B}" sibTransId="{2E58A226-1E3D-48DA-833E-2F827EFE7985}"/>
    <dgm:cxn modelId="{28DFBCA4-89C6-4C0C-BD4C-C682AF9A0A06}" type="presOf" srcId="{5F82A0B9-F64B-4679-B10F-33FEC265D52E}" destId="{48A5AE53-0ADB-4F56-BD64-71A15FFA6DCC}" srcOrd="0" destOrd="0" presId="urn:microsoft.com/office/officeart/2008/layout/HorizontalMultiLevelHierarchy"/>
    <dgm:cxn modelId="{BA8C24B0-1FFE-4422-87D7-D5AB43541943}" type="presOf" srcId="{7A2FDB6B-6037-4D3A-8B9F-91D182582C18}" destId="{8760E4DC-88B0-48BE-AEE2-6900BAF848D0}" srcOrd="0" destOrd="0" presId="urn:microsoft.com/office/officeart/2008/layout/HorizontalMultiLevelHierarchy"/>
    <dgm:cxn modelId="{D43C5E72-9618-46F8-8140-31085376435E}" srcId="{273ADC9E-8A79-4C2E-9186-485D06116A40}" destId="{7A2FDB6B-6037-4D3A-8B9F-91D182582C18}" srcOrd="0" destOrd="0" parTransId="{3FA64323-161C-47C3-A7B3-29673CC37E6E}" sibTransId="{B1A15774-1EFE-424C-9053-31DE3475BE60}"/>
    <dgm:cxn modelId="{E9C91C48-C5A3-4230-9988-B94D64DFD589}" type="presOf" srcId="{BAE31CA6-9A2B-409F-AD9E-3FE4C040B03B}" destId="{0C463DE0-53BC-4638-8153-2381864600A1}" srcOrd="0" destOrd="0" presId="urn:microsoft.com/office/officeart/2008/layout/HorizontalMultiLevelHierarchy"/>
    <dgm:cxn modelId="{AFDFDED7-4017-4F57-92BC-5FF7E6AE229B}" type="presParOf" srcId="{C4726423-4F23-4384-B804-06AB73FCDEAD}" destId="{567D83C0-5D94-48CF-A766-AD2B5F0609CC}" srcOrd="0" destOrd="0" presId="urn:microsoft.com/office/officeart/2008/layout/HorizontalMultiLevelHierarchy"/>
    <dgm:cxn modelId="{15C995CB-CD44-4FA6-ACA8-171A01C6E2FA}" type="presParOf" srcId="{567D83C0-5D94-48CF-A766-AD2B5F0609CC}" destId="{8760E4DC-88B0-48BE-AEE2-6900BAF848D0}" srcOrd="0" destOrd="0" presId="urn:microsoft.com/office/officeart/2008/layout/HorizontalMultiLevelHierarchy"/>
    <dgm:cxn modelId="{C57E5E63-562E-4836-87E6-49D56BF1C64C}" type="presParOf" srcId="{567D83C0-5D94-48CF-A766-AD2B5F0609CC}" destId="{E77AFDC5-481E-47CD-88E6-B33B9C86A1FB}" srcOrd="1" destOrd="0" presId="urn:microsoft.com/office/officeart/2008/layout/HorizontalMultiLevelHierarchy"/>
    <dgm:cxn modelId="{F968644F-4076-453E-AFC3-D86808B665C1}" type="presParOf" srcId="{E77AFDC5-481E-47CD-88E6-B33B9C86A1FB}" destId="{0C463DE0-53BC-4638-8153-2381864600A1}" srcOrd="0" destOrd="0" presId="urn:microsoft.com/office/officeart/2008/layout/HorizontalMultiLevelHierarchy"/>
    <dgm:cxn modelId="{E1FAC25A-9DEB-49E5-B8EF-9346BFD6DD33}" type="presParOf" srcId="{0C463DE0-53BC-4638-8153-2381864600A1}" destId="{8E6C5CA8-C4A2-4EBC-AFF0-CA200E3D687C}" srcOrd="0" destOrd="0" presId="urn:microsoft.com/office/officeart/2008/layout/HorizontalMultiLevelHierarchy"/>
    <dgm:cxn modelId="{E44FCE75-D4D5-44BE-BE5A-CA237336258E}" type="presParOf" srcId="{E77AFDC5-481E-47CD-88E6-B33B9C86A1FB}" destId="{54542385-19CB-43BF-BD1F-E046D1C4999F}" srcOrd="1" destOrd="0" presId="urn:microsoft.com/office/officeart/2008/layout/HorizontalMultiLevelHierarchy"/>
    <dgm:cxn modelId="{907B8A77-A08D-4590-8CD6-4515CDB466F9}" type="presParOf" srcId="{54542385-19CB-43BF-BD1F-E046D1C4999F}" destId="{78783279-BDF3-4AF5-A254-F93075E2ACA2}" srcOrd="0" destOrd="0" presId="urn:microsoft.com/office/officeart/2008/layout/HorizontalMultiLevelHierarchy"/>
    <dgm:cxn modelId="{30C91BE8-EC71-4D78-AE27-02AA7E89D6CE}" type="presParOf" srcId="{54542385-19CB-43BF-BD1F-E046D1C4999F}" destId="{DCD835EA-68EC-4A35-B47B-7D100D2B3D46}" srcOrd="1" destOrd="0" presId="urn:microsoft.com/office/officeart/2008/layout/HorizontalMultiLevelHierarchy"/>
    <dgm:cxn modelId="{0CDDFCE1-FD5B-4E30-86A9-1F1FDA226F15}" type="presParOf" srcId="{E77AFDC5-481E-47CD-88E6-B33B9C86A1FB}" destId="{48A5AE53-0ADB-4F56-BD64-71A15FFA6DCC}" srcOrd="2" destOrd="0" presId="urn:microsoft.com/office/officeart/2008/layout/HorizontalMultiLevelHierarchy"/>
    <dgm:cxn modelId="{9A08E040-1897-4EBC-983F-172F2B427241}" type="presParOf" srcId="{48A5AE53-0ADB-4F56-BD64-71A15FFA6DCC}" destId="{1F3157F4-615D-4D3B-941E-9E89A7C62510}" srcOrd="0" destOrd="0" presId="urn:microsoft.com/office/officeart/2008/layout/HorizontalMultiLevelHierarchy"/>
    <dgm:cxn modelId="{25FDAEB3-0F8C-44E3-B3BB-E63190DE9CA6}" type="presParOf" srcId="{E77AFDC5-481E-47CD-88E6-B33B9C86A1FB}" destId="{A36F5A62-7BB0-400E-B18F-EF7F43F40ABE}" srcOrd="3" destOrd="0" presId="urn:microsoft.com/office/officeart/2008/layout/HorizontalMultiLevelHierarchy"/>
    <dgm:cxn modelId="{C8C975BD-9F09-4FB3-B58E-2C740278B547}" type="presParOf" srcId="{A36F5A62-7BB0-400E-B18F-EF7F43F40ABE}" destId="{2B38FAF1-29ED-4BBC-B72B-4A147E1DEC4B}" srcOrd="0" destOrd="0" presId="urn:microsoft.com/office/officeart/2008/layout/HorizontalMultiLevelHierarchy"/>
    <dgm:cxn modelId="{A32E83B8-D11A-4E82-BE5A-F9DD6F9FB3A7}" type="presParOf" srcId="{A36F5A62-7BB0-400E-B18F-EF7F43F40ABE}" destId="{06BBC659-349C-4DB7-8D26-4FC1D9A6A56A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994D5-1C0C-4F7D-86D8-8B340D4EF37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2F81FC4-D6B1-4770-8F39-C93A1CCA6407}">
      <dgm:prSet phldrT="[Текст]" custT="1"/>
      <dgm:spPr>
        <a:solidFill>
          <a:srgbClr val="60B7CC">
            <a:alpha val="61000"/>
          </a:srgbClr>
        </a:solidFill>
      </dgm:spPr>
      <dgm:t>
        <a:bodyPr/>
        <a:lstStyle/>
        <a:p>
          <a:pPr algn="just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Информирование об обязательных требованиях по применению цен на ЖНВЛП на сайте Минздрава Удмуртии, актуализация нормативных актов (НПА) при внесении в них изменений (25)</a:t>
          </a:r>
          <a:endParaRPr lang="en-US" sz="1400" b="1" dirty="0" smtClean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A3ED539-867D-4E18-B569-50D4BF691001}" type="parTrans" cxnId="{9365B55B-CAD2-4905-9377-1FF523882BB5}">
      <dgm:prSet/>
      <dgm:spPr/>
      <dgm:t>
        <a:bodyPr/>
        <a:lstStyle/>
        <a:p>
          <a:endParaRPr lang="ru-RU"/>
        </a:p>
      </dgm:t>
    </dgm:pt>
    <dgm:pt modelId="{64BD5E30-D1B8-4A56-AE60-6FE5E2279273}" type="sibTrans" cxnId="{9365B55B-CAD2-4905-9377-1FF523882BB5}">
      <dgm:prSet/>
      <dgm:spPr/>
      <dgm:t>
        <a:bodyPr/>
        <a:lstStyle/>
        <a:p>
          <a:endParaRPr lang="ru-RU"/>
        </a:p>
      </dgm:t>
    </dgm:pt>
    <dgm:pt modelId="{4FB4B2DC-2F72-4449-9617-B3A331672104}">
      <dgm:prSet phldrT="[Текст]" custT="1"/>
      <dgm:spPr>
        <a:solidFill>
          <a:srgbClr val="60B7CC">
            <a:alpha val="61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Ко</a:t>
          </a:r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cs typeface="Arial" pitchFamily="34" charset="0"/>
            </a:rPr>
            <a:t>нсультирование контролируемых лиц 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itchFamily="34" charset="0"/>
              <a:cs typeface="Arial" pitchFamily="34" charset="0"/>
            </a:rPr>
            <a:t>(11)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01109A3-CFD2-4159-AD6D-1758D7A01A70}" type="parTrans" cxnId="{705C4717-9590-4CC2-B9A5-F9376CD44455}">
      <dgm:prSet/>
      <dgm:spPr/>
      <dgm:t>
        <a:bodyPr/>
        <a:lstStyle/>
        <a:p>
          <a:endParaRPr lang="ru-RU"/>
        </a:p>
      </dgm:t>
    </dgm:pt>
    <dgm:pt modelId="{29A61AD2-070D-4A93-B893-BE61D26FFD40}" type="sibTrans" cxnId="{705C4717-9590-4CC2-B9A5-F9376CD44455}">
      <dgm:prSet/>
      <dgm:spPr/>
      <dgm:t>
        <a:bodyPr/>
        <a:lstStyle/>
        <a:p>
          <a:endParaRPr lang="ru-RU"/>
        </a:p>
      </dgm:t>
    </dgm:pt>
    <dgm:pt modelId="{8FC30153-F573-4EBB-9EFF-0425B72D2D78}">
      <dgm:prSet phldrT="[Текст]" custT="1"/>
      <dgm:spPr>
        <a:solidFill>
          <a:srgbClr val="60B7CC">
            <a:alpha val="61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Размещение на сайте Минздрава Удмуртии обобщенной информации по результатам</a:t>
          </a:r>
        </a:p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проведенных контрольно-надзорных и профилактических мероприятий(4)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1FFF5A4-A0B4-4E62-B658-20859FA7D583}" type="parTrans" cxnId="{DD072BC7-3BB1-4214-BF59-C12CFF511090}">
      <dgm:prSet/>
      <dgm:spPr/>
      <dgm:t>
        <a:bodyPr/>
        <a:lstStyle/>
        <a:p>
          <a:endParaRPr lang="ru-RU"/>
        </a:p>
      </dgm:t>
    </dgm:pt>
    <dgm:pt modelId="{6C2E5B3F-56C0-4327-960B-B05025187BDE}" type="sibTrans" cxnId="{DD072BC7-3BB1-4214-BF59-C12CFF511090}">
      <dgm:prSet/>
      <dgm:spPr/>
      <dgm:t>
        <a:bodyPr/>
        <a:lstStyle/>
        <a:p>
          <a:endParaRPr lang="ru-RU"/>
        </a:p>
      </dgm:t>
    </dgm:pt>
    <dgm:pt modelId="{34DD7C03-7341-4A95-9822-CB1C00C68B6A}">
      <dgm:prSet custT="1"/>
      <dgm:spPr>
        <a:solidFill>
          <a:srgbClr val="60B7CC">
            <a:alpha val="57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Проведение профилактического визита 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(6)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B271C5F-4E6A-4E68-BADB-4A27D956BB1B}" type="parTrans" cxnId="{AB8AC9F3-091D-4DDA-B12D-76F5294CE54D}">
      <dgm:prSet/>
      <dgm:spPr/>
      <dgm:t>
        <a:bodyPr/>
        <a:lstStyle/>
        <a:p>
          <a:endParaRPr lang="ru-RU"/>
        </a:p>
      </dgm:t>
    </dgm:pt>
    <dgm:pt modelId="{5F0514F9-D8C2-420F-9745-9D73E11150CF}" type="sibTrans" cxnId="{AB8AC9F3-091D-4DDA-B12D-76F5294CE54D}">
      <dgm:prSet/>
      <dgm:spPr/>
      <dgm:t>
        <a:bodyPr/>
        <a:lstStyle/>
        <a:p>
          <a:endParaRPr lang="ru-RU"/>
        </a:p>
      </dgm:t>
    </dgm:pt>
    <dgm:pt modelId="{5C8B49F5-2BD7-4784-8FFA-642D2A04BD3B}">
      <dgm:prSet custT="1"/>
      <dgm:spPr>
        <a:solidFill>
          <a:srgbClr val="60B7CC">
            <a:alpha val="58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Выдача предостережений о недопустимости нарушения обязательных требований 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 (</a:t>
          </a:r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4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53820BD-3CBF-4420-AA55-642F915F92C1}" type="parTrans" cxnId="{993DE4F3-A882-4BFC-8A29-2A45393E2DC7}">
      <dgm:prSet/>
      <dgm:spPr/>
      <dgm:t>
        <a:bodyPr/>
        <a:lstStyle/>
        <a:p>
          <a:endParaRPr lang="ru-RU"/>
        </a:p>
      </dgm:t>
    </dgm:pt>
    <dgm:pt modelId="{85D7C08B-D061-4E21-BB26-9DB43BCECD93}" type="sibTrans" cxnId="{993DE4F3-A882-4BFC-8A29-2A45393E2DC7}">
      <dgm:prSet/>
      <dgm:spPr/>
      <dgm:t>
        <a:bodyPr/>
        <a:lstStyle/>
        <a:p>
          <a:endParaRPr lang="ru-RU"/>
        </a:p>
      </dgm:t>
    </dgm:pt>
    <dgm:pt modelId="{E5E64F7E-D33B-4683-A3CC-B44A5049EB41}">
      <dgm:prSet custT="1"/>
      <dgm:spPr>
        <a:solidFill>
          <a:srgbClr val="60B7CC">
            <a:alpha val="55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Обращение граждан по вопросам применения цен на лекарственные препараты, включенные в перечень ЖНВЛП 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(</a:t>
          </a:r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2</a:t>
          </a:r>
          <a:r>
            <a: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8D8BC15-9E1A-4C99-BAE2-2D9A82D48F6C}" type="parTrans" cxnId="{818F5231-BA51-4724-A090-7FA0D568A6BA}">
      <dgm:prSet/>
      <dgm:spPr/>
      <dgm:t>
        <a:bodyPr/>
        <a:lstStyle/>
        <a:p>
          <a:endParaRPr lang="ru-RU"/>
        </a:p>
      </dgm:t>
    </dgm:pt>
    <dgm:pt modelId="{2B58E197-B070-4976-B4A7-6FAF5AD95180}" type="sibTrans" cxnId="{818F5231-BA51-4724-A090-7FA0D568A6BA}">
      <dgm:prSet/>
      <dgm:spPr/>
      <dgm:t>
        <a:bodyPr/>
        <a:lstStyle/>
        <a:p>
          <a:endParaRPr lang="ru-RU"/>
        </a:p>
      </dgm:t>
    </dgm:pt>
    <dgm:pt modelId="{A7116FBC-480A-4ECD-9282-EFB5372900C7}">
      <dgm:prSet custT="1"/>
      <dgm:spPr>
        <a:solidFill>
          <a:srgbClr val="60B7CC">
            <a:alpha val="61000"/>
          </a:srgbClr>
        </a:solidFill>
      </dgm:spPr>
      <dgm:t>
        <a:bodyPr/>
        <a:lstStyle/>
        <a:p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rPr>
            <a:t>Информирование о предельных оптовых и розничных ценах, зарегистрированных и внесённых в Государственный реестр предельных отпускных цен производителей на лекарственные препараты, включенные в перечень ЖНВЛП, с учетом торговых надбавок, установленных на территории Удмуртской Республики, на сайте Минздрава Удмуртии (12)</a:t>
          </a:r>
          <a:endParaRPr lang="ru-RU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817F38D-9417-4BDD-8B90-CDD839EC96E9}" type="parTrans" cxnId="{2A2FE03E-1775-444D-BBF8-6117C2DBE1A5}">
      <dgm:prSet/>
      <dgm:spPr/>
      <dgm:t>
        <a:bodyPr/>
        <a:lstStyle/>
        <a:p>
          <a:endParaRPr lang="ru-RU"/>
        </a:p>
      </dgm:t>
    </dgm:pt>
    <dgm:pt modelId="{ABD23D04-ED85-4952-A248-5974BA9B99ED}" type="sibTrans" cxnId="{2A2FE03E-1775-444D-BBF8-6117C2DBE1A5}">
      <dgm:prSet/>
      <dgm:spPr/>
      <dgm:t>
        <a:bodyPr/>
        <a:lstStyle/>
        <a:p>
          <a:endParaRPr lang="ru-RU"/>
        </a:p>
      </dgm:t>
    </dgm:pt>
    <dgm:pt modelId="{F432DE96-00CF-4757-B9EB-13B0B0F156C4}" type="pres">
      <dgm:prSet presAssocID="{8A2994D5-1C0C-4F7D-86D8-8B340D4EF37E}" presName="linearFlow" presStyleCnt="0">
        <dgm:presLayoutVars>
          <dgm:dir/>
          <dgm:resizeHandles val="exact"/>
        </dgm:presLayoutVars>
      </dgm:prSet>
      <dgm:spPr/>
    </dgm:pt>
    <dgm:pt modelId="{D5195457-4F47-478A-9CE0-7FC07C1B2902}" type="pres">
      <dgm:prSet presAssocID="{22F81FC4-D6B1-4770-8F39-C93A1CCA6407}" presName="composite" presStyleCnt="0"/>
      <dgm:spPr/>
    </dgm:pt>
    <dgm:pt modelId="{577A04AF-5679-4C42-8779-86DCE54286BE}" type="pres">
      <dgm:prSet presAssocID="{22F81FC4-D6B1-4770-8F39-C93A1CCA6407}" presName="imgShp" presStyleLbl="fgImgPlace1" presStyleIdx="0" presStyleCnt="7" custLinFactX="-100683" custLinFactNeighborX="-200000" custLinFactNeighborY="1923"/>
      <dgm:spPr/>
    </dgm:pt>
    <dgm:pt modelId="{D9D90453-E972-4F25-8409-747B12157ED3}" type="pres">
      <dgm:prSet presAssocID="{22F81FC4-D6B1-4770-8F39-C93A1CCA6407}" presName="txShp" presStyleLbl="node1" presStyleIdx="0" presStyleCnt="7" custScaleX="145482" custScaleY="105580" custLinFactNeighborX="-2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44C535-9002-4C81-8189-CB291496B611}" type="pres">
      <dgm:prSet presAssocID="{64BD5E30-D1B8-4A56-AE60-6FE5E2279273}" presName="spacing" presStyleCnt="0"/>
      <dgm:spPr/>
    </dgm:pt>
    <dgm:pt modelId="{3877152C-F2C3-4587-A304-C48E85081E97}" type="pres">
      <dgm:prSet presAssocID="{A7116FBC-480A-4ECD-9282-EFB5372900C7}" presName="composite" presStyleCnt="0"/>
      <dgm:spPr/>
    </dgm:pt>
    <dgm:pt modelId="{E89C422E-8393-4ECF-B77B-FB8A712FE160}" type="pres">
      <dgm:prSet presAssocID="{A7116FBC-480A-4ECD-9282-EFB5372900C7}" presName="imgShp" presStyleLbl="fgImgPlace1" presStyleIdx="1" presStyleCnt="7" custLinFactX="-100000" custLinFactNeighborX="-191541"/>
      <dgm:spPr/>
    </dgm:pt>
    <dgm:pt modelId="{518C1650-0B36-434C-B83C-E322076A0803}" type="pres">
      <dgm:prSet presAssocID="{A7116FBC-480A-4ECD-9282-EFB5372900C7}" presName="txShp" presStyleLbl="node1" presStyleIdx="1" presStyleCnt="7" custScaleX="146719" custScaleY="149301" custLinFactNeighborX="-634" custLinFactNeighborY="-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ED018-673C-4B4E-B95F-70BCBF6F826B}" type="pres">
      <dgm:prSet presAssocID="{ABD23D04-ED85-4952-A248-5974BA9B99ED}" presName="spacing" presStyleCnt="0"/>
      <dgm:spPr/>
    </dgm:pt>
    <dgm:pt modelId="{F28BB96E-803F-491E-BDC3-EDADB7CB0E22}" type="pres">
      <dgm:prSet presAssocID="{4FB4B2DC-2F72-4449-9617-B3A331672104}" presName="composite" presStyleCnt="0"/>
      <dgm:spPr/>
    </dgm:pt>
    <dgm:pt modelId="{A1319E09-DDB9-4BB7-95C8-C65A69198B7B}" type="pres">
      <dgm:prSet presAssocID="{4FB4B2DC-2F72-4449-9617-B3A331672104}" presName="imgShp" presStyleLbl="fgImgPlace1" presStyleIdx="2" presStyleCnt="7" custLinFactX="-100000" custLinFactNeighborX="-195676" custLinFactNeighborY="-1922"/>
      <dgm:spPr/>
    </dgm:pt>
    <dgm:pt modelId="{28EA82C3-91CD-4A94-8530-EC9BF0F223C5}" type="pres">
      <dgm:prSet presAssocID="{4FB4B2DC-2F72-4449-9617-B3A331672104}" presName="txShp" presStyleLbl="node1" presStyleIdx="2" presStyleCnt="7" custScaleX="145282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426831-9D59-496F-9B3E-572441167E32}" type="pres">
      <dgm:prSet presAssocID="{29A61AD2-070D-4A93-B893-BE61D26FFD40}" presName="spacing" presStyleCnt="0"/>
      <dgm:spPr/>
    </dgm:pt>
    <dgm:pt modelId="{24A6E32E-199D-4FAA-BD3D-D9A59311592C}" type="pres">
      <dgm:prSet presAssocID="{8FC30153-F573-4EBB-9EFF-0425B72D2D78}" presName="composite" presStyleCnt="0"/>
      <dgm:spPr/>
    </dgm:pt>
    <dgm:pt modelId="{65C4A335-900A-492F-A272-2ED86DC01799}" type="pres">
      <dgm:prSet presAssocID="{8FC30153-F573-4EBB-9EFF-0425B72D2D78}" presName="imgShp" presStyleLbl="fgImgPlace1" presStyleIdx="3" presStyleCnt="7" custLinFactX="-100000" custLinFactNeighborX="-193256" custLinFactNeighborY="1293"/>
      <dgm:spPr/>
    </dgm:pt>
    <dgm:pt modelId="{579AF558-F8FF-4664-97A7-7283EFE8975D}" type="pres">
      <dgm:prSet presAssocID="{8FC30153-F573-4EBB-9EFF-0425B72D2D78}" presName="txShp" presStyleLbl="node1" presStyleIdx="3" presStyleCnt="7" custScaleX="145849" custLinFactNeighborX="475" custLinFactNeighborY="20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CFEB8-0835-430C-B6A7-96087DE0BE99}" type="pres">
      <dgm:prSet presAssocID="{6C2E5B3F-56C0-4327-960B-B05025187BDE}" presName="spacing" presStyleCnt="0"/>
      <dgm:spPr/>
    </dgm:pt>
    <dgm:pt modelId="{82FA56E3-4046-4F1A-8906-D229E71E94E3}" type="pres">
      <dgm:prSet presAssocID="{5C8B49F5-2BD7-4784-8FFA-642D2A04BD3B}" presName="composite" presStyleCnt="0"/>
      <dgm:spPr/>
    </dgm:pt>
    <dgm:pt modelId="{6B06E853-FA88-4057-A2AC-9A98F4F8F4C9}" type="pres">
      <dgm:prSet presAssocID="{5C8B49F5-2BD7-4784-8FFA-642D2A04BD3B}" presName="imgShp" presStyleLbl="fgImgPlace1" presStyleIdx="4" presStyleCnt="7" custLinFactX="-101776" custLinFactNeighborX="-200000"/>
      <dgm:spPr/>
    </dgm:pt>
    <dgm:pt modelId="{10399A21-6C5B-429B-AE98-E55D84BBF225}" type="pres">
      <dgm:prSet presAssocID="{5C8B49F5-2BD7-4784-8FFA-642D2A04BD3B}" presName="txShp" presStyleLbl="node1" presStyleIdx="4" presStyleCnt="7" custScaleX="1452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08E8C5-9489-440D-817D-AB78D80703E2}" type="pres">
      <dgm:prSet presAssocID="{85D7C08B-D061-4E21-BB26-9DB43BCECD93}" presName="spacing" presStyleCnt="0"/>
      <dgm:spPr/>
    </dgm:pt>
    <dgm:pt modelId="{2B1E9BA9-6BDB-4AD0-A4DB-BAF609723B00}" type="pres">
      <dgm:prSet presAssocID="{34DD7C03-7341-4A95-9822-CB1C00C68B6A}" presName="composite" presStyleCnt="0"/>
      <dgm:spPr/>
    </dgm:pt>
    <dgm:pt modelId="{F6B9A481-9729-4517-BB7A-8A8CECE4BCCC}" type="pres">
      <dgm:prSet presAssocID="{34DD7C03-7341-4A95-9822-CB1C00C68B6A}" presName="imgShp" presStyleLbl="fgImgPlace1" presStyleIdx="5" presStyleCnt="7" custLinFactX="-100000" custLinFactNeighborX="-192159" custLinFactNeighborY="3845"/>
      <dgm:spPr/>
    </dgm:pt>
    <dgm:pt modelId="{DD1D64D9-D010-4D41-9CEE-F664608C416F}" type="pres">
      <dgm:prSet presAssocID="{34DD7C03-7341-4A95-9822-CB1C00C68B6A}" presName="txShp" presStyleLbl="node1" presStyleIdx="5" presStyleCnt="7" custScaleX="1458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946B94-07FE-4899-8711-098D0660494A}" type="pres">
      <dgm:prSet presAssocID="{5F0514F9-D8C2-420F-9745-9D73E11150CF}" presName="spacing" presStyleCnt="0"/>
      <dgm:spPr/>
    </dgm:pt>
    <dgm:pt modelId="{C7983633-4AD2-4990-B0C9-A7ED6C309392}" type="pres">
      <dgm:prSet presAssocID="{E5E64F7E-D33B-4683-A3CC-B44A5049EB41}" presName="composite" presStyleCnt="0"/>
      <dgm:spPr/>
    </dgm:pt>
    <dgm:pt modelId="{AA8ACD6D-F2B2-42A0-AF65-AA35874B8DE7}" type="pres">
      <dgm:prSet presAssocID="{E5E64F7E-D33B-4683-A3CC-B44A5049EB41}" presName="imgShp" presStyleLbl="fgImgPlace1" presStyleIdx="6" presStyleCnt="7" custLinFactX="-100000" custLinFactNeighborX="-192978" custLinFactNeighborY="0"/>
      <dgm:spPr/>
    </dgm:pt>
    <dgm:pt modelId="{C2A6E285-6B88-4B4F-8BF9-82B3768D6250}" type="pres">
      <dgm:prSet presAssocID="{E5E64F7E-D33B-4683-A3CC-B44A5049EB41}" presName="txShp" presStyleLbl="node1" presStyleIdx="6" presStyleCnt="7" custScaleX="1452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BB4B5-80CD-4F45-BA2D-2FD7DBE21196}" type="presOf" srcId="{A7116FBC-480A-4ECD-9282-EFB5372900C7}" destId="{518C1650-0B36-434C-B83C-E322076A0803}" srcOrd="0" destOrd="0" presId="urn:microsoft.com/office/officeart/2005/8/layout/vList3"/>
    <dgm:cxn modelId="{AA00E58F-A4FF-4432-91F1-56ED412E188D}" type="presOf" srcId="{22F81FC4-D6B1-4770-8F39-C93A1CCA6407}" destId="{D9D90453-E972-4F25-8409-747B12157ED3}" srcOrd="0" destOrd="0" presId="urn:microsoft.com/office/officeart/2005/8/layout/vList3"/>
    <dgm:cxn modelId="{DD072BC7-3BB1-4214-BF59-C12CFF511090}" srcId="{8A2994D5-1C0C-4F7D-86D8-8B340D4EF37E}" destId="{8FC30153-F573-4EBB-9EFF-0425B72D2D78}" srcOrd="3" destOrd="0" parTransId="{D1FFF5A4-A0B4-4E62-B658-20859FA7D583}" sibTransId="{6C2E5B3F-56C0-4327-960B-B05025187BDE}"/>
    <dgm:cxn modelId="{993DE4F3-A882-4BFC-8A29-2A45393E2DC7}" srcId="{8A2994D5-1C0C-4F7D-86D8-8B340D4EF37E}" destId="{5C8B49F5-2BD7-4784-8FFA-642D2A04BD3B}" srcOrd="4" destOrd="0" parTransId="{153820BD-3CBF-4420-AA55-642F915F92C1}" sibTransId="{85D7C08B-D061-4E21-BB26-9DB43BCECD93}"/>
    <dgm:cxn modelId="{AB8AC9F3-091D-4DDA-B12D-76F5294CE54D}" srcId="{8A2994D5-1C0C-4F7D-86D8-8B340D4EF37E}" destId="{34DD7C03-7341-4A95-9822-CB1C00C68B6A}" srcOrd="5" destOrd="0" parTransId="{BB271C5F-4E6A-4E68-BADB-4A27D956BB1B}" sibTransId="{5F0514F9-D8C2-420F-9745-9D73E11150CF}"/>
    <dgm:cxn modelId="{A92DB4AE-6B83-4BC2-8826-07DF1C7CFF64}" type="presOf" srcId="{34DD7C03-7341-4A95-9822-CB1C00C68B6A}" destId="{DD1D64D9-D010-4D41-9CEE-F664608C416F}" srcOrd="0" destOrd="0" presId="urn:microsoft.com/office/officeart/2005/8/layout/vList3"/>
    <dgm:cxn modelId="{ABC9D4ED-2ED4-4EA4-A0BC-BA80A6367C24}" type="presOf" srcId="{8FC30153-F573-4EBB-9EFF-0425B72D2D78}" destId="{579AF558-F8FF-4664-97A7-7283EFE8975D}" srcOrd="0" destOrd="0" presId="urn:microsoft.com/office/officeart/2005/8/layout/vList3"/>
    <dgm:cxn modelId="{2A2FE03E-1775-444D-BBF8-6117C2DBE1A5}" srcId="{8A2994D5-1C0C-4F7D-86D8-8B340D4EF37E}" destId="{A7116FBC-480A-4ECD-9282-EFB5372900C7}" srcOrd="1" destOrd="0" parTransId="{1817F38D-9417-4BDD-8B90-CDD839EC96E9}" sibTransId="{ABD23D04-ED85-4952-A248-5974BA9B99ED}"/>
    <dgm:cxn modelId="{818F5231-BA51-4724-A090-7FA0D568A6BA}" srcId="{8A2994D5-1C0C-4F7D-86D8-8B340D4EF37E}" destId="{E5E64F7E-D33B-4683-A3CC-B44A5049EB41}" srcOrd="6" destOrd="0" parTransId="{98D8BC15-9E1A-4C99-BAE2-2D9A82D48F6C}" sibTransId="{2B58E197-B070-4976-B4A7-6FAF5AD95180}"/>
    <dgm:cxn modelId="{F8CD7487-C77F-44B4-90EE-2809BD279958}" type="presOf" srcId="{4FB4B2DC-2F72-4449-9617-B3A331672104}" destId="{28EA82C3-91CD-4A94-8530-EC9BF0F223C5}" srcOrd="0" destOrd="0" presId="urn:microsoft.com/office/officeart/2005/8/layout/vList3"/>
    <dgm:cxn modelId="{A4177770-4D5E-4964-9185-4EEDE202302D}" type="presOf" srcId="{5C8B49F5-2BD7-4784-8FFA-642D2A04BD3B}" destId="{10399A21-6C5B-429B-AE98-E55D84BBF225}" srcOrd="0" destOrd="0" presId="urn:microsoft.com/office/officeart/2005/8/layout/vList3"/>
    <dgm:cxn modelId="{9365B55B-CAD2-4905-9377-1FF523882BB5}" srcId="{8A2994D5-1C0C-4F7D-86D8-8B340D4EF37E}" destId="{22F81FC4-D6B1-4770-8F39-C93A1CCA6407}" srcOrd="0" destOrd="0" parTransId="{AA3ED539-867D-4E18-B569-50D4BF691001}" sibTransId="{64BD5E30-D1B8-4A56-AE60-6FE5E2279273}"/>
    <dgm:cxn modelId="{79EFBD50-4E1D-483B-BA0D-D834F37978F2}" type="presOf" srcId="{E5E64F7E-D33B-4683-A3CC-B44A5049EB41}" destId="{C2A6E285-6B88-4B4F-8BF9-82B3768D6250}" srcOrd="0" destOrd="0" presId="urn:microsoft.com/office/officeart/2005/8/layout/vList3"/>
    <dgm:cxn modelId="{08BB442F-8552-4B02-A847-5A63E832E9FA}" type="presOf" srcId="{8A2994D5-1C0C-4F7D-86D8-8B340D4EF37E}" destId="{F432DE96-00CF-4757-B9EB-13B0B0F156C4}" srcOrd="0" destOrd="0" presId="urn:microsoft.com/office/officeart/2005/8/layout/vList3"/>
    <dgm:cxn modelId="{705C4717-9590-4CC2-B9A5-F9376CD44455}" srcId="{8A2994D5-1C0C-4F7D-86D8-8B340D4EF37E}" destId="{4FB4B2DC-2F72-4449-9617-B3A331672104}" srcOrd="2" destOrd="0" parTransId="{401109A3-CFD2-4159-AD6D-1758D7A01A70}" sibTransId="{29A61AD2-070D-4A93-B893-BE61D26FFD40}"/>
    <dgm:cxn modelId="{7F5C845D-1FF7-4FDB-AE37-278A517DBE38}" type="presParOf" srcId="{F432DE96-00CF-4757-B9EB-13B0B0F156C4}" destId="{D5195457-4F47-478A-9CE0-7FC07C1B2902}" srcOrd="0" destOrd="0" presId="urn:microsoft.com/office/officeart/2005/8/layout/vList3"/>
    <dgm:cxn modelId="{841F9639-84BF-4D7F-8998-AE2D6A08AD4A}" type="presParOf" srcId="{D5195457-4F47-478A-9CE0-7FC07C1B2902}" destId="{577A04AF-5679-4C42-8779-86DCE54286BE}" srcOrd="0" destOrd="0" presId="urn:microsoft.com/office/officeart/2005/8/layout/vList3"/>
    <dgm:cxn modelId="{090F4212-EE63-4AC4-9AAA-0DAA9CAA5BD1}" type="presParOf" srcId="{D5195457-4F47-478A-9CE0-7FC07C1B2902}" destId="{D9D90453-E972-4F25-8409-747B12157ED3}" srcOrd="1" destOrd="0" presId="urn:microsoft.com/office/officeart/2005/8/layout/vList3"/>
    <dgm:cxn modelId="{9A365E1E-F748-4BF3-94FE-419A29E71DB3}" type="presParOf" srcId="{F432DE96-00CF-4757-B9EB-13B0B0F156C4}" destId="{6444C535-9002-4C81-8189-CB291496B611}" srcOrd="1" destOrd="0" presId="urn:microsoft.com/office/officeart/2005/8/layout/vList3"/>
    <dgm:cxn modelId="{429680C7-1947-4472-8A02-22DAD14242A2}" type="presParOf" srcId="{F432DE96-00CF-4757-B9EB-13B0B0F156C4}" destId="{3877152C-F2C3-4587-A304-C48E85081E97}" srcOrd="2" destOrd="0" presId="urn:microsoft.com/office/officeart/2005/8/layout/vList3"/>
    <dgm:cxn modelId="{2F20C1C0-6504-4A45-84D5-86C5B146340C}" type="presParOf" srcId="{3877152C-F2C3-4587-A304-C48E85081E97}" destId="{E89C422E-8393-4ECF-B77B-FB8A712FE160}" srcOrd="0" destOrd="0" presId="urn:microsoft.com/office/officeart/2005/8/layout/vList3"/>
    <dgm:cxn modelId="{50495C60-28DF-4B42-B7C7-14FCCEE237D4}" type="presParOf" srcId="{3877152C-F2C3-4587-A304-C48E85081E97}" destId="{518C1650-0B36-434C-B83C-E322076A0803}" srcOrd="1" destOrd="0" presId="urn:microsoft.com/office/officeart/2005/8/layout/vList3"/>
    <dgm:cxn modelId="{866DEFCF-2593-4DEB-B454-561538C7C0F8}" type="presParOf" srcId="{F432DE96-00CF-4757-B9EB-13B0B0F156C4}" destId="{26EED018-673C-4B4E-B95F-70BCBF6F826B}" srcOrd="3" destOrd="0" presId="urn:microsoft.com/office/officeart/2005/8/layout/vList3"/>
    <dgm:cxn modelId="{2ADE39E1-F0AB-4A1D-9444-6741E54D95A2}" type="presParOf" srcId="{F432DE96-00CF-4757-B9EB-13B0B0F156C4}" destId="{F28BB96E-803F-491E-BDC3-EDADB7CB0E22}" srcOrd="4" destOrd="0" presId="urn:microsoft.com/office/officeart/2005/8/layout/vList3"/>
    <dgm:cxn modelId="{379B5201-11EA-4166-BBC8-F08C305A3644}" type="presParOf" srcId="{F28BB96E-803F-491E-BDC3-EDADB7CB0E22}" destId="{A1319E09-DDB9-4BB7-95C8-C65A69198B7B}" srcOrd="0" destOrd="0" presId="urn:microsoft.com/office/officeart/2005/8/layout/vList3"/>
    <dgm:cxn modelId="{247AAFF2-C6BD-4731-83E2-B61B12172B3A}" type="presParOf" srcId="{F28BB96E-803F-491E-BDC3-EDADB7CB0E22}" destId="{28EA82C3-91CD-4A94-8530-EC9BF0F223C5}" srcOrd="1" destOrd="0" presId="urn:microsoft.com/office/officeart/2005/8/layout/vList3"/>
    <dgm:cxn modelId="{E8DC8BFA-5883-4E57-AFBD-BEFADA863EB6}" type="presParOf" srcId="{F432DE96-00CF-4757-B9EB-13B0B0F156C4}" destId="{1B426831-9D59-496F-9B3E-572441167E32}" srcOrd="5" destOrd="0" presId="urn:microsoft.com/office/officeart/2005/8/layout/vList3"/>
    <dgm:cxn modelId="{BC86003C-C402-415D-92BD-B4D4B1530787}" type="presParOf" srcId="{F432DE96-00CF-4757-B9EB-13B0B0F156C4}" destId="{24A6E32E-199D-4FAA-BD3D-D9A59311592C}" srcOrd="6" destOrd="0" presId="urn:microsoft.com/office/officeart/2005/8/layout/vList3"/>
    <dgm:cxn modelId="{6BFE43DE-91F6-4856-8E68-7437E06BE29B}" type="presParOf" srcId="{24A6E32E-199D-4FAA-BD3D-D9A59311592C}" destId="{65C4A335-900A-492F-A272-2ED86DC01799}" srcOrd="0" destOrd="0" presId="urn:microsoft.com/office/officeart/2005/8/layout/vList3"/>
    <dgm:cxn modelId="{5196FBC6-A080-4AE3-A19C-1005DB88A356}" type="presParOf" srcId="{24A6E32E-199D-4FAA-BD3D-D9A59311592C}" destId="{579AF558-F8FF-4664-97A7-7283EFE8975D}" srcOrd="1" destOrd="0" presId="urn:microsoft.com/office/officeart/2005/8/layout/vList3"/>
    <dgm:cxn modelId="{77A0A374-4C6A-499F-929E-453F13C0C299}" type="presParOf" srcId="{F432DE96-00CF-4757-B9EB-13B0B0F156C4}" destId="{B46CFEB8-0835-430C-B6A7-96087DE0BE99}" srcOrd="7" destOrd="0" presId="urn:microsoft.com/office/officeart/2005/8/layout/vList3"/>
    <dgm:cxn modelId="{FBBAFCDA-0C2E-4485-B5C6-C34E3B08663D}" type="presParOf" srcId="{F432DE96-00CF-4757-B9EB-13B0B0F156C4}" destId="{82FA56E3-4046-4F1A-8906-D229E71E94E3}" srcOrd="8" destOrd="0" presId="urn:microsoft.com/office/officeart/2005/8/layout/vList3"/>
    <dgm:cxn modelId="{B71E9E9C-46D3-49ED-A9DC-4708E9DC5075}" type="presParOf" srcId="{82FA56E3-4046-4F1A-8906-D229E71E94E3}" destId="{6B06E853-FA88-4057-A2AC-9A98F4F8F4C9}" srcOrd="0" destOrd="0" presId="urn:microsoft.com/office/officeart/2005/8/layout/vList3"/>
    <dgm:cxn modelId="{B29AEA5A-3E11-432D-ACDD-54E985CBA184}" type="presParOf" srcId="{82FA56E3-4046-4F1A-8906-D229E71E94E3}" destId="{10399A21-6C5B-429B-AE98-E55D84BBF225}" srcOrd="1" destOrd="0" presId="urn:microsoft.com/office/officeart/2005/8/layout/vList3"/>
    <dgm:cxn modelId="{00D1A453-955F-47BB-AB62-516E4CE8AC78}" type="presParOf" srcId="{F432DE96-00CF-4757-B9EB-13B0B0F156C4}" destId="{2D08E8C5-9489-440D-817D-AB78D80703E2}" srcOrd="9" destOrd="0" presId="urn:microsoft.com/office/officeart/2005/8/layout/vList3"/>
    <dgm:cxn modelId="{B3993B3C-FD7B-471E-A099-66DF8520DC4B}" type="presParOf" srcId="{F432DE96-00CF-4757-B9EB-13B0B0F156C4}" destId="{2B1E9BA9-6BDB-4AD0-A4DB-BAF609723B00}" srcOrd="10" destOrd="0" presId="urn:microsoft.com/office/officeart/2005/8/layout/vList3"/>
    <dgm:cxn modelId="{12E4B6D5-F45F-490E-9542-BE361124A328}" type="presParOf" srcId="{2B1E9BA9-6BDB-4AD0-A4DB-BAF609723B00}" destId="{F6B9A481-9729-4517-BB7A-8A8CECE4BCCC}" srcOrd="0" destOrd="0" presId="urn:microsoft.com/office/officeart/2005/8/layout/vList3"/>
    <dgm:cxn modelId="{4291A043-B6F8-4E8E-B444-71F6C572C092}" type="presParOf" srcId="{2B1E9BA9-6BDB-4AD0-A4DB-BAF609723B00}" destId="{DD1D64D9-D010-4D41-9CEE-F664608C416F}" srcOrd="1" destOrd="0" presId="urn:microsoft.com/office/officeart/2005/8/layout/vList3"/>
    <dgm:cxn modelId="{7B55D91C-9FD5-4B4D-B8BB-40765B36CEEE}" type="presParOf" srcId="{F432DE96-00CF-4757-B9EB-13B0B0F156C4}" destId="{9B946B94-07FE-4899-8711-098D0660494A}" srcOrd="11" destOrd="0" presId="urn:microsoft.com/office/officeart/2005/8/layout/vList3"/>
    <dgm:cxn modelId="{C7969FFF-9461-4583-90C3-FC124BA95AE3}" type="presParOf" srcId="{F432DE96-00CF-4757-B9EB-13B0B0F156C4}" destId="{C7983633-4AD2-4990-B0C9-A7ED6C309392}" srcOrd="12" destOrd="0" presId="urn:microsoft.com/office/officeart/2005/8/layout/vList3"/>
    <dgm:cxn modelId="{5948DF67-2B49-4081-913C-16D0BCFD9A2C}" type="presParOf" srcId="{C7983633-4AD2-4990-B0C9-A7ED6C309392}" destId="{AA8ACD6D-F2B2-42A0-AF65-AA35874B8DE7}" srcOrd="0" destOrd="0" presId="urn:microsoft.com/office/officeart/2005/8/layout/vList3"/>
    <dgm:cxn modelId="{D871521C-E1F7-4A6D-91A9-228F7E56E346}" type="presParOf" srcId="{C7983633-4AD2-4990-B0C9-A7ED6C309392}" destId="{C2A6E285-6B88-4B4F-8BF9-82B3768D625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746" y="2"/>
            <a:ext cx="4309434" cy="33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365E7-67C5-4552-A25B-3A0EA2304A0E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746" y="6422188"/>
            <a:ext cx="4309434" cy="3378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23CEF-62F3-477E-96F4-A568496AC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049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0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0E87-27F6-4647-A45E-7F340E6C6F74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2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0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2718C-8361-4C7C-A479-2DF708BF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71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132" eaLnBrk="1" hangingPunct="1">
              <a:spcBef>
                <a:spcPct val="0"/>
              </a:spcBef>
            </a:pPr>
            <a:endParaRPr 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5629968" y="6422080"/>
            <a:ext cx="4310961" cy="339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726" tIns="45860" rIns="91726" bIns="4586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1725AFA-F948-4AB2-B48B-978CBB09CE56}" type="slidenum">
              <a:rPr lang="ru-RU" sz="1200">
                <a:solidFill>
                  <a:prstClr val="black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20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3224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EA5C9-4258-4EF8-B786-B2298545026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23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1225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EA5C9-4258-4EF8-B786-B2298545026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23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011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11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85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endParaRPr lang="ru-RU" sz="100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Программа профилактики утверждается ежегодно и исполняется в соответствии с утвержденным Руководством  по профилактике нарушений обязательных требований. 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E3A83-AE07-46F1-AC70-CEF02C5B9484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485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226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88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Профилактика нарушений обязательных требований имеет первостепенное значение при осуществлении регионального государственного контроля за применением цен на ЖНВЛП.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Основные цели   профилактика нарушений обязательных требований следующие: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предупреждение нарушений субъектами обращения лекарственных средств 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предотвращение риска причинения вреда и снижение уровня ущерба охраняемым законом ценностей вследствие нарушений обязательных требований;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устранение существующих и потенциальных условий, причин и факторов, способных привести к нарушению обязательных требований и причинению вреда охраняемым законом ценностям;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формирование моделей социально-ответственного, добросовестного, правового поведения подконтрольных субъектов;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повышение прозрачности системы контрольной деятельности. </a:t>
            </a:r>
            <a:endParaRPr lang="ru-RU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0D192-E27A-4F66-A73F-CC6D7EF80E0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06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Реализация Программы профилактики нарушений обязательных требований представлена на следующих слайдах:</a:t>
            </a:r>
          </a:p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8220C-6606-46DC-83FE-BD4D188F74A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2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88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941638" y="844550"/>
            <a:ext cx="4059237" cy="22828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Номер слайда 3"/>
          <p:cNvSpPr txBox="1">
            <a:spLocks noGrp="1"/>
          </p:cNvSpPr>
          <p:nvPr/>
        </p:nvSpPr>
        <p:spPr bwMode="auto">
          <a:xfrm>
            <a:off x="8157766" y="4780648"/>
            <a:ext cx="6238152" cy="25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5" tIns="45870" rIns="91745" bIns="45870" anchor="b"/>
          <a:lstStyle/>
          <a:p>
            <a:pPr algn="r"/>
            <a:fld id="{5B744A07-9F13-42C6-9688-2272D99A57F6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15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20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177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244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103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966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63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76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0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45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3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8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73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8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899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2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3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46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78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57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90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08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53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696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374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98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175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110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F8B6ED-CA3B-4755-935C-E74203C86D1F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2" r:id="rId1"/>
    <p:sldLayoutId id="2147484383" r:id="rId2"/>
    <p:sldLayoutId id="2147484384" r:id="rId3"/>
    <p:sldLayoutId id="2147484385" r:id="rId4"/>
    <p:sldLayoutId id="2147484386" r:id="rId5"/>
    <p:sldLayoutId id="2147484387" r:id="rId6"/>
    <p:sldLayoutId id="2147484388" r:id="rId7"/>
    <p:sldLayoutId id="2147484389" r:id="rId8"/>
    <p:sldLayoutId id="2147484390" r:id="rId9"/>
    <p:sldLayoutId id="2147484391" r:id="rId10"/>
    <p:sldLayoutId id="2147484392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2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3F8B6ED-CA3B-4755-935C-E74203C86D1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13.02.2025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8E50C40-5326-475D-92DB-8132DF288583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0.jpeg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8676" y="1900076"/>
            <a:ext cx="10506136" cy="2851034"/>
          </a:xfrm>
          <a:effectLst>
            <a:outerShdw blurRad="673100" dist="254000" algn="ctr" rotWithShape="0">
              <a:schemeClr val="tx2">
                <a:lumMod val="40000"/>
                <a:lumOff val="60000"/>
                <a:alpha val="32000"/>
              </a:schemeClr>
            </a:outerShdw>
          </a:effectLst>
        </p:spPr>
        <p:txBody>
          <a:bodyPr>
            <a:noAutofit/>
            <a:scene3d>
              <a:camera prst="orthographicFront"/>
              <a:lightRig rig="freezing" dir="t"/>
            </a:scene3d>
          </a:bodyPr>
          <a:lstStyle/>
          <a:p>
            <a:pPr marL="182880" indent="0" algn="ctr">
              <a:buNone/>
            </a:pP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/>
            </a:r>
            <a:b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</a:b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Результаты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обобщения 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правоприменительной практики при осуществлении регионального государственного контроля </a:t>
            </a: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(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надзора)</a:t>
            </a: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за применением цен на лекарственные препараты, включенные в перечень жизненно необходимых и 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  <a:reflection endPos="0" dir="5400000" sy="-100000" algn="bl" rotWithShape="0"/>
                </a:effectLst>
                <a:latin typeface="Arial Narrow" pitchFamily="34" charset="0"/>
              </a:rPr>
              <a:t>важнейших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 лекарственных препаратов за 20</a:t>
            </a: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23</a:t>
            </a:r>
            <a:r>
              <a:rPr lang="ru-RU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  <a:latin typeface="Arial Narrow" pitchFamily="34" charset="0"/>
              </a:rPr>
              <a:t> год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endParaRPr lang="ru-RU" sz="2800" b="1" i="1" dirty="0">
              <a:solidFill>
                <a:schemeClr val="accent5">
                  <a:lumMod val="50000"/>
                </a:schemeClr>
              </a:solidFill>
              <a:effectLst>
                <a:outerShdw blurRad="254000" dist="63500" dir="5400000" algn="ctr" rotWithShape="0">
                  <a:schemeClr val="tx2">
                    <a:lumMod val="60000"/>
                    <a:lumOff val="40000"/>
                    <a:alpha val="63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75" y="578636"/>
            <a:ext cx="1623654" cy="1217741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245233" y="752594"/>
            <a:ext cx="874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Министерство здравоохранения 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Удмуртской Республики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69209"/>
            <a:ext cx="1623654" cy="1217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60536" y="5699342"/>
            <a:ext cx="6627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Сектор государственного контроля цен за лекарственными препаратами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Прямоугольник 4"/>
          <p:cNvSpPr>
            <a:spLocks noChangeArrowheads="1"/>
          </p:cNvSpPr>
          <p:nvPr/>
        </p:nvSpPr>
        <p:spPr bwMode="auto">
          <a:xfrm>
            <a:off x="1524000" y="717141"/>
            <a:ext cx="10108676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Функции </a:t>
            </a:r>
            <a:r>
              <a:rPr lang="ru-RU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Сектора государственного контроля цен в Управлении </a:t>
            </a:r>
            <a:r>
              <a:rPr lang="ru-RU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лицензированию медицинской и фармацевтической деятельности Министерства здравоохранения Удмуртской республики</a:t>
            </a:r>
            <a:endParaRPr lang="ru-RU" sz="19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03918217"/>
              </p:ext>
            </p:extLst>
          </p:nvPr>
        </p:nvGraphicFramePr>
        <p:xfrm>
          <a:off x="321276" y="1853513"/>
          <a:ext cx="11568041" cy="4794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9209" name="TextBox 4"/>
          <p:cNvSpPr txBox="1">
            <a:spLocks noChangeArrowheads="1"/>
          </p:cNvSpPr>
          <p:nvPr/>
        </p:nvSpPr>
        <p:spPr bwMode="auto">
          <a:xfrm>
            <a:off x="649402" y="3969259"/>
            <a:ext cx="2032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Основные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18013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4723" y="3703340"/>
            <a:ext cx="11523133" cy="3067506"/>
          </a:xfrm>
          <a:prstGeom prst="rect">
            <a:avLst/>
          </a:prstGeom>
          <a:ln>
            <a:noFill/>
          </a:ln>
        </p:spPr>
        <p:txBody>
          <a:bodyPr anchor="b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sz="26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25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6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		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tabLst>
                <a:tab pos="2774950" algn="l"/>
                <a:tab pos="3144838" algn="l"/>
              </a:tabLst>
              <a:defRPr/>
            </a:pPr>
            <a:endParaRPr lang="ru-RU" sz="17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9940" name="Прямоугольник 6"/>
          <p:cNvSpPr>
            <a:spLocks noChangeArrowheads="1"/>
          </p:cNvSpPr>
          <p:nvPr/>
        </p:nvSpPr>
        <p:spPr bwMode="auto">
          <a:xfrm>
            <a:off x="1529956" y="101719"/>
            <a:ext cx="924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43019" y="531501"/>
            <a:ext cx="7786540" cy="684000"/>
          </a:xfrm>
        </p:spPr>
        <p:txBody>
          <a:bodyPr>
            <a:normAutofit lnSpcReduction="10000"/>
          </a:bodyPr>
          <a:lstStyle/>
          <a:p>
            <a:pPr marL="45720" lvl="0" indent="0" algn="ctr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Региональный государственный контроль (надзор)  за применением цен на ЖНВЛП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623654" cy="1217741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59782"/>
            <a:ext cx="1623654" cy="12177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45459"/>
            <a:ext cx="1623654" cy="1217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93773" y="1365662"/>
            <a:ext cx="86977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Осуществление регионального государственного контроля (надзора) 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 применением цен на ЖНВЛП в Удмуртской Республике в соответствии с: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45606" y="2173184"/>
            <a:ext cx="10949206" cy="792000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Федеральным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законом от 31 июля 2021 г. № 248-ФЗ «О государственном контроле (надзоре) и муниципальном контроле в  Российской Федерации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37528" y="4156438"/>
            <a:ext cx="10949206" cy="864000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Постановлением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от 10 марта 2022 г. № 336 «Об особенностях организации и осуществления государственного контроля (надзора), муниципального контроля»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61686" y="5177687"/>
            <a:ext cx="10949206" cy="1080655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Правительства Удмуртской Республики от 28.09.2021 № 522 «Об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утверждении Положения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 региональном государственном контроле (надзоре) за применением цен на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лекарственные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препараты, включенные в перечень жизненно необходимых и важнейших лекарственных препаратов»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37528" y="3176593"/>
            <a:ext cx="10949206" cy="756000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Федеральный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закон от 12.04.2010 N 61-ФЗ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«Об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обращении лекарственных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средств»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646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4723" y="3703340"/>
            <a:ext cx="11523133" cy="3067506"/>
          </a:xfrm>
          <a:prstGeom prst="rect">
            <a:avLst/>
          </a:prstGeom>
          <a:ln>
            <a:noFill/>
          </a:ln>
        </p:spPr>
        <p:txBody>
          <a:bodyPr anchor="b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tabLst>
                <a:tab pos="82550" algn="l"/>
              </a:tabLst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sz="26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endParaRPr lang="ru-RU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25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600" b="1" kern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			</a:t>
            </a:r>
          </a:p>
          <a:p>
            <a:pPr algn="r" fontAlgn="auto">
              <a:spcBef>
                <a:spcPts val="0"/>
              </a:spcBef>
              <a:spcAft>
                <a:spcPts val="400"/>
              </a:spcAft>
              <a:tabLst>
                <a:tab pos="2774950" algn="l"/>
                <a:tab pos="3144838" algn="l"/>
              </a:tabLst>
              <a:defRPr/>
            </a:pPr>
            <a:endParaRPr lang="ru-RU" sz="1700" b="1" kern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kern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9940" name="Прямоугольник 6"/>
          <p:cNvSpPr>
            <a:spLocks noChangeArrowheads="1"/>
          </p:cNvSpPr>
          <p:nvPr/>
        </p:nvSpPr>
        <p:spPr bwMode="auto">
          <a:xfrm>
            <a:off x="1529956" y="101719"/>
            <a:ext cx="9245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1" name="TextBox 3"/>
          <p:cNvSpPr txBox="1">
            <a:spLocks noChangeArrowheads="1"/>
          </p:cNvSpPr>
          <p:nvPr/>
        </p:nvSpPr>
        <p:spPr bwMode="auto">
          <a:xfrm>
            <a:off x="2573518" y="540367"/>
            <a:ext cx="7308000" cy="11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852863" algn="l"/>
              </a:tabLst>
            </a:pPr>
            <a:r>
              <a:rPr lang="ru-RU" sz="2400" b="1" dirty="0">
                <a:solidFill>
                  <a:srgbClr val="1766D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606" y="2239189"/>
            <a:ext cx="10883218" cy="343756"/>
          </a:xfrm>
        </p:spPr>
        <p:txBody>
          <a:bodyPr/>
          <a:lstStyle/>
          <a:p>
            <a:pPr marL="0" lvl="0" indent="0" algn="l" fontAlgn="base">
              <a:spcBef>
                <a:spcPts val="0"/>
              </a:spcBef>
              <a:spcAft>
                <a:spcPct val="0"/>
              </a:spcAft>
              <a:buNone/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По Удмуртской Республике, осуществляют деятельность 152 субъекта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включающего  1317 объектов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 noChangeAspect="1"/>
          </p:cNvSpPr>
          <p:nvPr>
            <p:ph sz="quarter" idx="13"/>
          </p:nvPr>
        </p:nvSpPr>
        <p:spPr>
          <a:xfrm>
            <a:off x="2343019" y="531501"/>
            <a:ext cx="7786540" cy="842756"/>
          </a:xfrm>
        </p:spPr>
        <p:txBody>
          <a:bodyPr>
            <a:normAutofit/>
          </a:bodyPr>
          <a:lstStyle/>
          <a:p>
            <a:pPr marL="45720" lvl="0" indent="0" algn="ctr"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Региональный государственный контроль (надзор)  за применением цен на ЖНВЛП 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623654" cy="1217741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59782"/>
            <a:ext cx="1623654" cy="12177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69209"/>
            <a:ext cx="1623654" cy="1217741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360570618"/>
              </p:ext>
            </p:extLst>
          </p:nvPr>
        </p:nvGraphicFramePr>
        <p:xfrm>
          <a:off x="857840" y="2177633"/>
          <a:ext cx="10836972" cy="432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82289" y="1315858"/>
            <a:ext cx="7308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Доля организаций в сфере оптовой и розничной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торговли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лекарственными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препаратами в Удмуртской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Республики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" indent="0" algn="ctr">
              <a:buNone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(по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данным АИС Росздравнадзора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состоянию на 31 декабря 2023 года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668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85901" y="528499"/>
            <a:ext cx="7490254" cy="10865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Обязательные требования, проверка соблюдения </a:t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которых осуществляется при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осуществлении регионального государственного контроля (надзора)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37405"/>
            <a:ext cx="1418477" cy="1006789"/>
          </a:xfrm>
          <a:prstGeom prst="rect">
            <a:avLst/>
          </a:prstGeom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19" y="1786949"/>
            <a:ext cx="771277" cy="771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96792" y="1656559"/>
            <a:ext cx="26875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Соблюдение правил формирования </a:t>
            </a:r>
            <a:r>
              <a:rPr lang="ru-RU" sz="11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розничных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отпускных цен</a:t>
            </a:r>
          </a:p>
          <a:p>
            <a:pPr algn="ctr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(ч. 2 ст. 63 ФЗ № 61-ФЗ;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Правила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утвержденные ПП РФ № 865)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3336" y="1621669"/>
            <a:ext cx="2617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Соблюдение правил формирования </a:t>
            </a:r>
            <a:r>
              <a:rPr lang="ru-RU" sz="11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оптовых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отпускных цен</a:t>
            </a:r>
          </a:p>
          <a:p>
            <a:pPr algn="ctr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(ч. 2 ст. 63 ФЗ № 61-ФЗ;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Правила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утвержденные ПП РФ № 865)</a:t>
            </a:r>
          </a:p>
        </p:txBody>
      </p: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10" y="1790029"/>
            <a:ext cx="771277" cy="771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13916" y="3025090"/>
            <a:ext cx="7493305" cy="201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Размещение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аптечных организациях в  свободном доступе  и обновление по мере опубликования информации о: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 о зарегистрированных предельных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отпускных ценах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производителей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препаратов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 о предельных размерах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оптовых и розничных надбавок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 сумме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зарегистрированных предельных отпускных цен производителей препаратов, предельных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размеров оптовых и розничных надбавок, установленных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по Удмуртской Республике,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 налога на добавленную стоимость        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(ч. 3 ст. 63 ФЗ № 61-ФЗ)</a:t>
            </a:r>
          </a:p>
          <a:p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66751" y="1586967"/>
            <a:ext cx="4176019" cy="1238764"/>
          </a:xfrm>
          <a:prstGeom prst="roundRect">
            <a:avLst/>
          </a:prstGeom>
          <a:solidFill>
            <a:srgbClr val="60B7CC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165" y="1581914"/>
            <a:ext cx="3810259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215" y="4882101"/>
            <a:ext cx="4160118" cy="154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566" y="5207628"/>
            <a:ext cx="7683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396792" y="4904464"/>
            <a:ext cx="268247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Соблюдение запрета на реализацию ЖНВЛП </a:t>
            </a:r>
            <a:r>
              <a:rPr lang="ru-RU" sz="11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без государственной регистрации</a:t>
            </a: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предельных отпускных </a:t>
            </a:r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цен производителя</a:t>
            </a:r>
          </a:p>
          <a:p>
            <a:pPr algn="ctr"/>
            <a:endParaRPr lang="ru-RU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(ч. 8 ст. 61 ФЗ № 61-ФЗ)</a:t>
            </a:r>
          </a:p>
          <a:p>
            <a:endParaRPr lang="ru-RU" dirty="0"/>
          </a:p>
        </p:txBody>
      </p:sp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166" y="4876485"/>
            <a:ext cx="3818210" cy="155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32" y="5130454"/>
            <a:ext cx="7683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683874" y="4806973"/>
            <a:ext cx="271643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Соблюдение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запрета на реализацию ЖНВЛП </a:t>
            </a:r>
            <a:r>
              <a:rPr lang="ru-RU" sz="11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отсутствие надлежаще оформленных протоколов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согласования цен поставки ЖНВЛП   </a:t>
            </a:r>
          </a:p>
          <a:p>
            <a:pPr algn="ctr"/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(пункт 9 и 10 Правил,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утвержденных ПП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РФ № 865 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924215" y="3020342"/>
            <a:ext cx="8658161" cy="1769956"/>
          </a:xfrm>
          <a:prstGeom prst="roundRect">
            <a:avLst/>
          </a:prstGeom>
          <a:solidFill>
            <a:srgbClr val="60B7CC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27" y="3387748"/>
            <a:ext cx="848024" cy="848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6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9">
            <a:extLst>
              <a:ext uri="{FF2B5EF4-FFF2-40B4-BE49-F238E27FC236}">
                <a16:creationId xmlns:a16="http://schemas.microsoft.com/office/drawing/2014/main" xmlns="" id="{21419647-F535-4F46-97AC-0231A8F69AE2}"/>
              </a:ext>
            </a:extLst>
          </p:cNvPr>
          <p:cNvSpPr/>
          <p:nvPr/>
        </p:nvSpPr>
        <p:spPr bwMode="auto">
          <a:xfrm>
            <a:off x="1310876" y="3138357"/>
            <a:ext cx="10124989" cy="1282534"/>
          </a:xfrm>
          <a:prstGeom prst="roundRect">
            <a:avLst/>
          </a:prstGeom>
          <a:solidFill>
            <a:srgbClr val="60B7CC">
              <a:alpha val="4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11">
            <a:extLst>
              <a:ext uri="{FF2B5EF4-FFF2-40B4-BE49-F238E27FC236}">
                <a16:creationId xmlns:a16="http://schemas.microsoft.com/office/drawing/2014/main" xmlns="" id="{F8BB3988-1453-42C3-A2B7-F80E82CD3C52}"/>
              </a:ext>
            </a:extLst>
          </p:cNvPr>
          <p:cNvSpPr/>
          <p:nvPr/>
        </p:nvSpPr>
        <p:spPr bwMode="auto">
          <a:xfrm>
            <a:off x="1364645" y="5556418"/>
            <a:ext cx="10124989" cy="867721"/>
          </a:xfrm>
          <a:prstGeom prst="roundRect">
            <a:avLst/>
          </a:prstGeom>
          <a:solidFill>
            <a:srgbClr val="60B7CC">
              <a:alpha val="4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1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37405"/>
            <a:ext cx="1418477" cy="10385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56121" y="691116"/>
            <a:ext cx="746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Виды контрольных (надзорных) мероприятий</a:t>
            </a:r>
            <a:b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(статья 56 ФЗ № 248-ФЗ)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360" y="1575998"/>
            <a:ext cx="10744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Согласно Положению о региональном государственном контроле (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надзоре) за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применением цен на лекарственные препараты, включенные в перечень жизненно необходимых и важнейших лекарственных препаратов», утвержденного постановлением Правительства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Удмуртской Республики от 28 сентября 2021 года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522 «Об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утверждении Положения о региональном государственном контроле (надзоре)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 применением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цен на лекарственные препараты, включенные в перечень жизненно необходимых и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важнейших лекарственных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препаратов»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Министерством проводятся следующие контрольные (надзорные) мероприятия: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66" y="5658917"/>
            <a:ext cx="662722" cy="66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74" y="3442009"/>
            <a:ext cx="675229" cy="675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43306" y="5636335"/>
            <a:ext cx="890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Без </a:t>
            </a:r>
            <a:r>
              <a:rPr lang="ru-RU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взаимодействия</a:t>
            </a:r>
          </a:p>
          <a:p>
            <a:pPr algn="ctr"/>
            <a:endParaRPr lang="ru-RU" sz="800" b="1" u="sng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4375" lvl="1" indent="-257175">
              <a:buFont typeface="+mj-lt"/>
              <a:buAutoNum type="arabicPeriod"/>
              <a:tabLst>
                <a:tab pos="625475" algn="l"/>
              </a:tabLst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наблюдение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за соблюдением обязательных требований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56121" y="3167624"/>
            <a:ext cx="8682995" cy="1224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 взаимодействием</a:t>
            </a:r>
            <a:endParaRPr lang="en-US" sz="1600" b="1" u="sng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800" b="1" u="sng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14375" lvl="1" indent="-257175">
              <a:buFont typeface="+mj-lt"/>
              <a:buAutoNum type="arabicPeriod"/>
              <a:tabLst>
                <a:tab pos="625475" algn="l"/>
              </a:tabLs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инспекционный визит</a:t>
            </a:r>
          </a:p>
          <a:p>
            <a:pPr marL="714375" lvl="1" indent="-257175">
              <a:buFont typeface="+mj-lt"/>
              <a:buAutoNum type="arabicPeriod"/>
              <a:tabLst>
                <a:tab pos="625475" algn="l"/>
              </a:tabLs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выездная проверка</a:t>
            </a:r>
          </a:p>
          <a:p>
            <a:pPr marL="714375" lvl="1" indent="-257175">
              <a:buFont typeface="+mj-lt"/>
              <a:buAutoNum type="arabicPeriod"/>
              <a:tabLst>
                <a:tab pos="625475" algn="l"/>
              </a:tabLs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документарная проверка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25065" y="4754343"/>
            <a:ext cx="4748305" cy="486888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 плановой основе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54562" y="4754343"/>
            <a:ext cx="4735073" cy="486888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 внеплановой основе</a:t>
            </a:r>
          </a:p>
        </p:txBody>
      </p:sp>
      <p:cxnSp>
        <p:nvCxnSpPr>
          <p:cNvPr id="15" name="Прямая со стрелкой 14"/>
          <p:cNvCxnSpPr>
            <a:stCxn id="13" idx="2"/>
          </p:cNvCxnSpPr>
          <p:nvPr/>
        </p:nvCxnSpPr>
        <p:spPr>
          <a:xfrm flipH="1">
            <a:off x="5217005" y="4391624"/>
            <a:ext cx="1580614" cy="362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2"/>
          </p:cNvCxnSpPr>
          <p:nvPr/>
        </p:nvCxnSpPr>
        <p:spPr>
          <a:xfrm>
            <a:off x="6797619" y="4391624"/>
            <a:ext cx="1625724" cy="362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66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37405"/>
            <a:ext cx="1418477" cy="10385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8228" y="5406573"/>
            <a:ext cx="10721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Постановлением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Правительства Российской Федерации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10 марта 2022 г. № </a:t>
            </a:r>
            <a:r>
              <a:rPr lang="ru-RU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336, 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2023 г. не проводятся плановые контрольные (надзорные) мероприятия при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осуществлении государственного контроля (надзора), муниципального </a:t>
            </a:r>
            <a:r>
              <a:rPr lang="ru-RU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4803" y="653143"/>
            <a:ext cx="783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Проведение КНМ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 взаимодействием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68228" y="2103500"/>
            <a:ext cx="10698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Виды и периодичность проведения плановых контрольных (надзорных) мероприятий в отношении объектов контроля, осуществляется  в зависимости от присвоенной категории риска причинения вреда (ущерба)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5606" y="1192872"/>
            <a:ext cx="10744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Плановые контрольные (надзорные) мероприятия проводятся на</a:t>
            </a:r>
          </a:p>
          <a:p>
            <a:pPr algn="just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основании плана проведения плановых контрольных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надзорных) мероприятий на очередной календарный год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062955"/>
              </p:ext>
            </p:extLst>
          </p:nvPr>
        </p:nvGraphicFramePr>
        <p:xfrm>
          <a:off x="898156" y="3142232"/>
          <a:ext cx="105939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6360"/>
                <a:gridCol w="66276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Категории риска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Период проведения плановых проверок 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Значительный риск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1раз в 3 года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Средний риск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 чаще 1 раза в 4 года и не реже 1 раза в 5 лет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Умеренный риск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 чаще 1 раза в 6 лет и не реже 1 раза в 8 лет 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Низкий риск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Плановые проверки не проводятся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0B7CC">
                        <a:alpha val="52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97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5606" y="1575997"/>
            <a:ext cx="10744029" cy="93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Министерство здравоохранения Удмуртской Республики  при осуществлении регионального государственного контроля (надзора) за применением цен на ЖНВЛП, относит объекты контроля к одной из следующих категорий риска причинения вреда (ущерба):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154803" y="648586"/>
            <a:ext cx="7839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Категории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риска причинения вреда (ущерба) охраняемым законом ценностям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37405"/>
            <a:ext cx="1418477" cy="10385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8260" y="2487592"/>
            <a:ext cx="6371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Отнесение объектов контроля к определенной категории риска осуществляется на основании сопоставления их характеристик с критериями отнесения объектов контроля к категориям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риска, в соответствии с Постановлением Правительства Удмуртской Республики от 28.09.2021 № 522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3445" y="2551837"/>
            <a:ext cx="337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1) значительный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риск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13445" y="4029487"/>
            <a:ext cx="2193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4) низкий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риск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13445" y="3507068"/>
            <a:ext cx="2565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3) умеренный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риск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13445" y="2995423"/>
            <a:ext cx="209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2) средний риск;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7855" y="2509008"/>
            <a:ext cx="3621803" cy="412161"/>
          </a:xfrm>
          <a:prstGeom prst="roundRect">
            <a:avLst/>
          </a:prstGeom>
          <a:solidFill>
            <a:srgbClr val="60B7CC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7260" y="2995423"/>
            <a:ext cx="3621803" cy="412161"/>
          </a:xfrm>
          <a:prstGeom prst="roundRect">
            <a:avLst/>
          </a:prstGeom>
          <a:solidFill>
            <a:srgbClr val="60B7CC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37259" y="3507068"/>
            <a:ext cx="3621803" cy="412161"/>
          </a:xfrm>
          <a:prstGeom prst="roundRect">
            <a:avLst/>
          </a:prstGeom>
          <a:solidFill>
            <a:srgbClr val="60B7CC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6589" y="3986658"/>
            <a:ext cx="3621803" cy="412161"/>
          </a:xfrm>
          <a:prstGeom prst="roundRect">
            <a:avLst/>
          </a:prstGeom>
          <a:solidFill>
            <a:srgbClr val="60B7CC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548777" y="4427908"/>
            <a:ext cx="744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Условия повышения категории риска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61979" y="4820990"/>
            <a:ext cx="2117269" cy="1579811"/>
          </a:xfrm>
          <a:prstGeom prst="roundRect">
            <a:avLst/>
          </a:prstGeom>
          <a:solidFill>
            <a:srgbClr val="60B7CC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организации среднего, умеренного и низкого рисков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20094" y="4820990"/>
            <a:ext cx="6008914" cy="1864818"/>
          </a:xfrm>
          <a:prstGeom prst="roundRect">
            <a:avLst/>
          </a:prstGeom>
          <a:solidFill>
            <a:srgbClr val="60B7CC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Наличие вступивших в законную силу в течение 2 лет, предшествующих дате принятия решения об отнесении объекта государственного контроля к определенной категории риска, постановлений о привлечении к административной ответственности юридического лица, его должностных лиц или индивидуального предпринимателя за совершение административного правонарушения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765056" y="4820990"/>
            <a:ext cx="2030680" cy="1579811"/>
          </a:xfrm>
          <a:prstGeom prst="roundRect">
            <a:avLst/>
          </a:prstGeom>
          <a:solidFill>
            <a:srgbClr val="60B7CC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организации значительного, среднего и умеренного рисков соответственно</a:t>
            </a:r>
          </a:p>
        </p:txBody>
      </p:sp>
      <p:sp>
        <p:nvSpPr>
          <p:cNvPr id="20" name="Стрелка вправо 19"/>
          <p:cNvSpPr/>
          <p:nvPr/>
        </p:nvSpPr>
        <p:spPr>
          <a:xfrm>
            <a:off x="3079248" y="5510151"/>
            <a:ext cx="340846" cy="243248"/>
          </a:xfrm>
          <a:prstGeom prst="rightArrow">
            <a:avLst/>
          </a:prstGeom>
          <a:solidFill>
            <a:srgbClr val="60B7CC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9446611" y="5553694"/>
            <a:ext cx="340846" cy="243248"/>
          </a:xfrm>
          <a:prstGeom prst="rightArrow">
            <a:avLst/>
          </a:prstGeom>
          <a:solidFill>
            <a:srgbClr val="60B7CC">
              <a:alpha val="4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2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3135" y="1310514"/>
            <a:ext cx="10596500" cy="107117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900" b="1" dirty="0">
                <a:latin typeface="Arial" pitchFamily="34" charset="0"/>
                <a:cs typeface="Arial" pitchFamily="34" charset="0"/>
              </a:rPr>
              <a:t>В целях оценки риска причинения вреда (ущерба) при принятии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900" b="1" dirty="0">
                <a:latin typeface="Arial" pitchFamily="34" charset="0"/>
                <a:cs typeface="Arial" pitchFamily="34" charset="0"/>
              </a:rPr>
              <a:t> решения и выборе вида внепланового контрольного (надзорного) мероприятия Министерство использует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индикаторы </a:t>
            </a:r>
            <a:r>
              <a:rPr lang="ru-RU" sz="1900" b="1" dirty="0">
                <a:latin typeface="Arial" pitchFamily="34" charset="0"/>
                <a:cs typeface="Arial" pitchFamily="34" charset="0"/>
              </a:rPr>
              <a:t>риска нарушения обязательных требований </a:t>
            </a:r>
          </a:p>
          <a:p>
            <a:pPr marL="0" indent="0" algn="ctr">
              <a:buNone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1274" y="712381"/>
            <a:ext cx="4614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Индикаторы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риска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68773" y="2467933"/>
            <a:ext cx="865490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выявление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течение одного месяца несоответствия сведений о розничной цене лекарственного препарата, включенного в перечень жизненно необходимых и важнейших лекарственных препаратов, указанных контролируемыми лицами на сайтах в информационно-телекоммуникационной сети "Интернет", сведениям о максимальной розничной цене (с НДС) из государственного реестра предельных отпускных цен производителей на лекарственные препараты, включенные в перечень жизненно необходимых и важнейших лекарственных препаратов (с учетом предельных оптовых и предельных розничных надбавок, установленных на территории Удмуртской Республики), размещенным в информационно-телекоммуникационной сети "Интернет", на сайте Министерства здравоохранения Удмуртской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Республики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721935" y="5104491"/>
            <a:ext cx="8739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Arial" pitchFamily="34" charset="0"/>
                <a:cs typeface="Arial" pitchFamily="34" charset="0"/>
              </a:rPr>
              <a:t>выявление несоответствия сведений о зарегистрированной цене лекарственного препарата, включенного в перечень жизненно необходимых и важнейших лекарственных препаратов, указанных контролируемыми лицами на сайтах в информационно-телекоммуникационной сети "Интернет", информации в государственном реестре зарегистрированных производителем предельных отпускных цен лекарственных препаратов.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653" y="537405"/>
            <a:ext cx="1418477" cy="1038593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1236936" y="2409965"/>
            <a:ext cx="10377378" cy="2359922"/>
          </a:xfrm>
          <a:prstGeom prst="roundRect">
            <a:avLst/>
          </a:prstGeom>
          <a:solidFill>
            <a:srgbClr val="60B7CC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36936" y="5007935"/>
            <a:ext cx="10377377" cy="1481551"/>
          </a:xfrm>
          <a:prstGeom prst="roundRect">
            <a:avLst/>
          </a:prstGeom>
          <a:solidFill>
            <a:srgbClr val="60B7CC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61" y="5364535"/>
            <a:ext cx="7683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078" y="3095293"/>
            <a:ext cx="7683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534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4386" y="1684248"/>
            <a:ext cx="102497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Цель: оценка соблюдения обязательных требований</a:t>
            </a:r>
          </a:p>
          <a:p>
            <a:pPr lvl="0" algn="just" defTabSz="511175" fontAlgn="base">
              <a:spcBef>
                <a:spcPct val="0"/>
              </a:spcBef>
            </a:pPr>
            <a:endParaRPr lang="ru-RU" sz="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Основанием является задание на проведение наблюдения за соблюдением обязательных требований </a:t>
            </a: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Срок выполнения: не может превышать 1 рабочий день</a:t>
            </a:r>
          </a:p>
          <a:p>
            <a:pPr lvl="0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Проводится без предварительного  информирования контролируемого лица</a:t>
            </a:r>
          </a:p>
          <a:p>
            <a:pPr lvl="0" algn="just" defTabSz="511175" fontAlgn="base">
              <a:spcBef>
                <a:spcPct val="0"/>
              </a:spcBef>
            </a:pPr>
            <a:endParaRPr lang="ru-RU" sz="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Действия:</a:t>
            </a: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1. Анализ соблюдения обязательных требований посредством мониторинга сайтов и ФГИС МДЛП </a:t>
            </a:r>
          </a:p>
          <a:p>
            <a:pPr lvl="0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2. Оформление акта КНМ</a:t>
            </a:r>
          </a:p>
          <a:p>
            <a:pPr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3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Результат </a:t>
            </a: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(при выявлении фактов причинения вреда (ущерба) или возникновения угрозы причинения вреда (ущерба) охраняемым законом ценностям, сведения о нарушениях обязательных требований, о готовящихся нарушениях обязательных требований или признаках нарушений обязательных требований)</a:t>
            </a: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   - решение о проведении внепланового контрольного (надзорного) мероприятия в соответствии со статьей 60 Федерального закона № 248-ФЗ</a:t>
            </a: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   - решение об объявление предостережения</a:t>
            </a: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4. Направление акта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 предостережения в адрес контролируемого лица </a:t>
            </a:r>
          </a:p>
          <a:p>
            <a:pPr lvl="0" algn="just" defTabSz="511175" fontAlgn="base">
              <a:spcBef>
                <a:spcPct val="0"/>
              </a:spcBef>
            </a:pPr>
            <a:endParaRPr lang="ru-RU" sz="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just" defTabSz="511175" fontAlgn="base">
              <a:spcBef>
                <a:spcPct val="0"/>
              </a:spcBef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Сведения о предостережении вносятся в ЕРКНМ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60158" y="416981"/>
            <a:ext cx="6209414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Проведение КНМ без взаимодействия </a:t>
            </a:r>
            <a:b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54803" y="1154111"/>
            <a:ext cx="784895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Наблюдение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за соблюдением обязательных требований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58" y="537405"/>
            <a:ext cx="1418477" cy="10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371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45606" y="2604976"/>
            <a:ext cx="10903524" cy="2126512"/>
          </a:xfrm>
        </p:spPr>
        <p:txBody>
          <a:bodyPr>
            <a:normAutofit/>
          </a:bodyPr>
          <a:lstStyle/>
          <a:p>
            <a:pPr marL="0" indent="446088" algn="just">
              <a:buFont typeface="Wingdings" pitchFamily="2" charset="2"/>
              <a:buChar char="ü"/>
              <a:tabLst>
                <a:tab pos="3852863" algn="l"/>
              </a:tabLst>
              <a:defRPr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Предупреждение нарушений субъектами обращения лекарственных средств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обязательных требований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446088" algn="just">
              <a:buFont typeface="Wingdings" pitchFamily="2" charset="2"/>
              <a:buChar char="ü"/>
              <a:tabLst>
                <a:tab pos="3852863" algn="l"/>
              </a:tabLst>
              <a:defRPr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Устранение 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причин, факторов и условий, способных привести к нарушению обязательных требований и причинению вреда охраняемым законом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ценностям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446088" algn="just">
              <a:buFont typeface="Wingdings" pitchFamily="2" charset="2"/>
              <a:buChar char="ü"/>
              <a:tabLst>
                <a:tab pos="3852863" algn="l"/>
              </a:tabLst>
              <a:defRPr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моделей социально-ответственного, добросовестного, правового поведения подконтрольных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субъектов</a:t>
            </a:r>
          </a:p>
          <a:p>
            <a:pPr marL="0" indent="446088" algn="just">
              <a:buFont typeface="Wingdings" pitchFamily="2" charset="2"/>
              <a:buChar char="ü"/>
              <a:tabLst>
                <a:tab pos="3852863" algn="l"/>
              </a:tabLst>
              <a:defRPr/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прозрачности системы контрольной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деятельности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4803" y="560335"/>
            <a:ext cx="8075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II. Реализация Программы профилактики рисков причинения вреда (ущерба) охраняемым законам ценностям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653" y="537405"/>
            <a:ext cx="1418477" cy="10385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54803" y="1376359"/>
            <a:ext cx="8075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Основные цели Программы профилактики рисков причинения вреда (ущерба) охраняемым законам ценностям на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2023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год </a:t>
            </a:r>
            <a:b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(распоряжение Министерства от 5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декабря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2022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1833)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606" y="5061098"/>
            <a:ext cx="10903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>
              <a:lnSpc>
                <a:spcPct val="150000"/>
              </a:lnSpc>
              <a:spcBef>
                <a:spcPts val="750"/>
              </a:spcBef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Распоряжением Министерства от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30.12.2021 №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01732 утверждено «Руководство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 соблюдению обязательных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требований при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осуществлении регионального государственного контроля (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надзора) за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применением цен на лекарственные препараты, включенные в перечень жизненно необходимых и важнейших лекарственных препаратов»</a:t>
            </a:r>
          </a:p>
        </p:txBody>
      </p:sp>
    </p:spTree>
    <p:extLst>
      <p:ext uri="{BB962C8B-B14F-4D97-AF65-F5344CB8AC3E}">
        <p14:creationId xmlns:p14="http://schemas.microsoft.com/office/powerpoint/2010/main" val="115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F6783990-2A3E-457D-B92D-C2BBB40A1BDA}"/>
              </a:ext>
            </a:extLst>
          </p:cNvPr>
          <p:cNvSpPr/>
          <p:nvPr/>
        </p:nvSpPr>
        <p:spPr>
          <a:xfrm>
            <a:off x="4742121" y="1713782"/>
            <a:ext cx="2541181" cy="1645919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правоприменительной </a:t>
            </a:r>
            <a:b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</a:p>
          <a:p>
            <a:pPr algn="ctr"/>
            <a:endParaRPr lang="ru-RU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677D77A8-9F8D-4668-92A6-165A4C14DAE7}"/>
              </a:ext>
            </a:extLst>
          </p:cNvPr>
          <p:cNvSpPr/>
          <p:nvPr/>
        </p:nvSpPr>
        <p:spPr>
          <a:xfrm>
            <a:off x="544731" y="1863410"/>
            <a:ext cx="2006901" cy="1346661"/>
          </a:xfrm>
          <a:prstGeom prst="roundRect">
            <a:avLst/>
          </a:prstGeom>
          <a:solidFill>
            <a:srgbClr val="60B7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102" y="531501"/>
            <a:ext cx="7976551" cy="871997"/>
          </a:xfrm>
        </p:spPr>
        <p:txBody>
          <a:bodyPr>
            <a:noAutofit/>
          </a:bodyPr>
          <a:lstStyle/>
          <a:p>
            <a:pPr lvl="1" algn="ctr"/>
            <a:r>
              <a:rPr lang="ru-RU" sz="2000" b="1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Виды профилактических мероприятий и условия их проведения (</a:t>
            </a:r>
            <a:r>
              <a:rPr lang="ru-RU" sz="20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статья 45 ФЗ № 248-ФЗ)  </a:t>
            </a: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                                                    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88543601"/>
              </p:ext>
            </p:extLst>
          </p:nvPr>
        </p:nvGraphicFramePr>
        <p:xfrm>
          <a:off x="544731" y="3359701"/>
          <a:ext cx="11104399" cy="330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1EB54D28-C856-4B5D-A15B-80A36FCD5631}"/>
              </a:ext>
            </a:extLst>
          </p:cNvPr>
          <p:cNvSpPr/>
          <p:nvPr/>
        </p:nvSpPr>
        <p:spPr>
          <a:xfrm>
            <a:off x="9402946" y="1863410"/>
            <a:ext cx="2246184" cy="1343409"/>
          </a:xfrm>
          <a:prstGeom prst="roundRect">
            <a:avLst/>
          </a:prstGeom>
          <a:solidFill>
            <a:schemeClr val="tx2">
              <a:lumMod val="60000"/>
              <a:lumOff val="4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предостережения 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D36F563A-BE79-4F25-A695-B59CFEEBA681}"/>
              </a:ext>
            </a:extLst>
          </p:cNvPr>
          <p:cNvSpPr/>
          <p:nvPr/>
        </p:nvSpPr>
        <p:spPr>
          <a:xfrm>
            <a:off x="7373430" y="1863410"/>
            <a:ext cx="1970117" cy="1346661"/>
          </a:xfrm>
          <a:prstGeom prst="roundRect">
            <a:avLst/>
          </a:prstGeom>
          <a:solidFill>
            <a:schemeClr val="accent2">
              <a:lumMod val="50000"/>
              <a:alpha val="7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</a:p>
          <a:p>
            <a:pPr algn="ctr"/>
            <a:endParaRPr lang="ru-RU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24455EB-4690-4363-BF8B-27C3333A32D6}"/>
              </a:ext>
            </a:extLst>
          </p:cNvPr>
          <p:cNvSpPr/>
          <p:nvPr/>
        </p:nvSpPr>
        <p:spPr>
          <a:xfrm>
            <a:off x="522888" y="2339939"/>
            <a:ext cx="195449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84679299-9F76-41C1-A9E2-AFD35B7210C9}"/>
              </a:ext>
            </a:extLst>
          </p:cNvPr>
          <p:cNvSpPr/>
          <p:nvPr/>
        </p:nvSpPr>
        <p:spPr>
          <a:xfrm>
            <a:off x="2626242" y="1863410"/>
            <a:ext cx="2030817" cy="134340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визит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653" y="537405"/>
            <a:ext cx="1418477" cy="10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1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803" y="399176"/>
            <a:ext cx="8075850" cy="842296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tabLst>
                <a:tab pos="90170" algn="l"/>
              </a:tabLst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Реализация Программы профилактики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нарушений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обязательных требований в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2023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году</a:t>
            </a:r>
            <a:r>
              <a:rPr lang="ru-RU" sz="2000" b="1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AutoShape 2" descr="Предварительное информирование | Интера - таможенный представите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382639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653" y="399176"/>
            <a:ext cx="1418477" cy="1038593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344588539"/>
              </p:ext>
            </p:extLst>
          </p:nvPr>
        </p:nvGraphicFramePr>
        <p:xfrm>
          <a:off x="659219" y="1148316"/>
          <a:ext cx="11270024" cy="5305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31596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0367796"/>
              </p:ext>
            </p:extLst>
          </p:nvPr>
        </p:nvGraphicFramePr>
        <p:xfrm>
          <a:off x="745606" y="1764525"/>
          <a:ext cx="10797211" cy="4077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515"/>
                <a:gridCol w="4057253"/>
                <a:gridCol w="3009140"/>
                <a:gridCol w="2699303"/>
              </a:tblGrid>
              <a:tr h="1080721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профилактических мероприятий (далее - ПМ)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выявленных нарушений/признаков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нарушений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58192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Проведено профилактических мероприятий (ПМ), в т. ч.: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581927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1.1.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ПМ с взаимодействием: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3371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1.1.1.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Профилактический визит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3371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1.2.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ПМ без взаимодействия:</a:t>
                      </a: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5014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1.2.1.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Мониторинг ассортимента и цен на ЖНВЛП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  <a:tr h="3371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1.2.2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Предостережение о недопустимости нарушения обязательных требований</a:t>
                      </a: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54803" y="856646"/>
            <a:ext cx="8075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Результаты профилактических мероприятий за 2023 год </a:t>
            </a:r>
            <a:endParaRPr lang="ru-RU" sz="2000" b="1" dirty="0">
              <a:solidFill>
                <a:prstClr val="black">
                  <a:lumMod val="65000"/>
                  <a:lumOff val="3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3150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653" y="537405"/>
            <a:ext cx="1418477" cy="10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752600" y="163513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4803" y="739694"/>
            <a:ext cx="7916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III. Мониторинг ассортимента и цен на ЖНВЛП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0775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283" y="537405"/>
            <a:ext cx="1418477" cy="1038593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13692116"/>
              </p:ext>
            </p:extLst>
          </p:nvPr>
        </p:nvGraphicFramePr>
        <p:xfrm>
          <a:off x="721856" y="2734678"/>
          <a:ext cx="10963463" cy="142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443"/>
                <a:gridCol w="676893"/>
                <a:gridCol w="688769"/>
                <a:gridCol w="686015"/>
                <a:gridCol w="489642"/>
                <a:gridCol w="605642"/>
                <a:gridCol w="738120"/>
                <a:gridCol w="845035"/>
                <a:gridCol w="1148170"/>
                <a:gridCol w="950026"/>
                <a:gridCol w="853281"/>
                <a:gridCol w="1069458"/>
                <a:gridCol w="1152969"/>
              </a:tblGrid>
              <a:tr h="2832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Российское производство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Зарубежное производство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4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РФ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РФ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УР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РФ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</a:tr>
              <a:tr h="26573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До 100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4,4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4,4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8,8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5,3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10,4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2,9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2,7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</a:tr>
              <a:tr h="26316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От</a:t>
                      </a:r>
                      <a:r>
                        <a:rPr lang="ru-RU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100 - 500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2,9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3,5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3,2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6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2,6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</a:tr>
              <a:tr h="29760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Свыше 500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1,3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1,6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1,5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0,4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1,1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37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46945" y="2088347"/>
            <a:ext cx="9737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Уровень розничных цен на ЖНВЛП амбулаторного сегмента в Удмуртской Республике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декабре 2023 года по отношению к базовому месяцу (декабрь 2022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057317"/>
              </p:ext>
            </p:extLst>
          </p:nvPr>
        </p:nvGraphicFramePr>
        <p:xfrm>
          <a:off x="745606" y="5469795"/>
          <a:ext cx="5469858" cy="10390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643"/>
                <a:gridCol w="911643"/>
                <a:gridCol w="911643"/>
                <a:gridCol w="911643"/>
                <a:gridCol w="911643"/>
                <a:gridCol w="911643"/>
              </a:tblGrid>
              <a:tr h="277862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Российское производство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Зарубежное производство</a:t>
                      </a: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68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УР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РФ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</a:tr>
              <a:tr h="28500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2,6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5,1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2,0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5,6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4,1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3,8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60B7CC">
                        <a:alpha val="5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4802" y="1206666"/>
            <a:ext cx="7916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мониторинге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ассортимента и цен на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ЖНВЛП, участвуют: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5606" y="1564123"/>
            <a:ext cx="5083694" cy="478433"/>
          </a:xfrm>
          <a:prstGeom prst="roundRect">
            <a:avLst/>
          </a:prstGeom>
          <a:solidFill>
            <a:srgbClr val="60B7CC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Амбулаторный сегмент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аптечных организаций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37662" y="1558992"/>
            <a:ext cx="5551974" cy="478433"/>
          </a:xfrm>
          <a:prstGeom prst="roundRect">
            <a:avLst/>
          </a:prstGeom>
          <a:solidFill>
            <a:srgbClr val="60B7CC">
              <a:alpha val="2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Госпитальный сегмент –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медицинских организации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607" y="4225574"/>
            <a:ext cx="10939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Уровень розничных цен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амбулаторного сегмента на ЖНВЛП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 Удмуртской Республике увеличились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4.4%, в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т. ч.:</a:t>
            </a:r>
            <a:endParaRPr lang="ru-RU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– цены на ЖНВЛП российского производства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увеличились на 5,3%, </a:t>
            </a:r>
          </a:p>
          <a:p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– цены 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ЖНВЛП зарубежного производства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увеличились на</a:t>
            </a:r>
            <a:r>
              <a:rPr lang="en-US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3,</a:t>
            </a:r>
            <a:r>
              <a:rPr lang="en-US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1% </a:t>
            </a:r>
            <a:endParaRPr lang="en-US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5607" y="4987988"/>
            <a:ext cx="10939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Уровень закупочных цен госпитального сегмента на ЖНВЛП в Удмуртской Республике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5464" y="5357320"/>
            <a:ext cx="59171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Уровень закупочных цен по УР увеличился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2,6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% , в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т. ч.:</a:t>
            </a:r>
            <a:endParaRPr lang="ru-RU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–цены на ЖНВЛП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российского производства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увеличились на 2,0%</a:t>
            </a:r>
            <a:endParaRPr lang="ru-RU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–цены на ЖНВЛП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зарубежного производства на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увеличились на 4,1%. По </a:t>
            </a:r>
            <a:r>
              <a:rPr lang="ru-RU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РФ рост цен  в целом составил  </a:t>
            </a:r>
            <a:r>
              <a:rPr lang="ru-RU" sz="14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5,1 %</a:t>
            </a:r>
            <a:endParaRPr lang="ru-RU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1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4803" y="572524"/>
            <a:ext cx="7999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Перечень нарушений/признаков нарушения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обязательных требований, выявленных в 2023 году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0775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283" y="537405"/>
            <a:ext cx="1418477" cy="1038593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36636"/>
              </p:ext>
            </p:extLst>
          </p:nvPr>
        </p:nvGraphicFramePr>
        <p:xfrm>
          <a:off x="745606" y="1474583"/>
          <a:ext cx="10827154" cy="471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96"/>
                <a:gridCol w="9521840"/>
                <a:gridCol w="908718"/>
              </a:tblGrid>
              <a:tr h="457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 anchor="ctr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Виды нарушений/признаков нарушения обязательных требований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 anchor="ctr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Кол-во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 anchor="ctr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457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Несоблюдение правил формирования розничных отпускных цен на лекарственные препараты, включенные в перечень ЖНВЛП    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3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457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Несоблюдение правил формирования оптовых отпускных цен на лекарственные препараты, включенные в перечень ЖНВЛП 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457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Несоблюдение запрета на реализацию лекарственных препаратов, включенных в перечень ЖНВЛП, не прошедших государственную регистрацию предельных отпускных цен производителя 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6265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Несоблюдение запрета на реализацию лекарственных препаратов, включенных в перечень ЖНВЛП, в отсутствие надлежащих протоколов согласования цен поставки ЖНВЛП, оформленных в соответствии с требованиями постановления № 865 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2030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Отсутствие в аптечных организациях в доступной для сведения всех заинтересованных лиц форме и обновление по мере размещения 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Министерством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сети Интернет информации о зарегистрированных предельных отпускных ценах производителей на лекарственные препараты, включенные в перечень ЖНВЛП, об установленных в 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Удмуртской Республике предельных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размерах оптовых надбавок и (или) предельных размерах розничных надбавок к установленным производителями лекарственных препаратов фактическим отпускным ценам на лекарственные препараты, включенные в перечень 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ЖНВЛП, а также</a:t>
                      </a:r>
                      <a:r>
                        <a:rPr lang="ru-RU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сумме зарегистрированных предельных отпускных цен производителей на лекарственные препараты, включенные в перечень ЖНВЛП,  установленных в 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Удмуртской Республике предельных 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размеров оптовых надбавок и предельных размеров розничных надбавок и налога на добавленную стоимость  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Всего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MS Mincho" panose="02020609040205080304" pitchFamily="49" charset="-128"/>
                          <a:cs typeface="Arial" pitchFamily="34" charset="0"/>
                        </a:rPr>
                        <a:t>4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itchFamily="34" charset="0"/>
                        <a:ea typeface="MS Mincho" panose="02020609040205080304" pitchFamily="49" charset="-128"/>
                        <a:cs typeface="Arial" pitchFamily="34" charset="0"/>
                      </a:endParaRPr>
                    </a:p>
                  </a:txBody>
                  <a:tcPr marL="59866" marR="59866" marT="0" marB="0">
                    <a:solidFill>
                      <a:srgbClr val="60B7CC">
                        <a:alpha val="29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61725" y="1415142"/>
            <a:ext cx="10557340" cy="479565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  <a:defRPr/>
            </a:pPr>
            <a:endParaRPr lang="en-US" sz="1500" b="1" u="sng" dirty="0" smtClean="0">
              <a:solidFill>
                <a:srgbClr val="1766DB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  <a:defRPr/>
            </a:pPr>
            <a:r>
              <a:rPr lang="ru-RU" sz="4800" b="1" u="sng" dirty="0" smtClean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Часть </a:t>
            </a:r>
            <a:r>
              <a:rPr lang="ru-RU" sz="4800" b="1" u="sng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4 статьи 14.4.2 КоАП</a:t>
            </a: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4800" b="1" u="sng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Реализация либо отпуск лекарственных препаратов с нарушением требований законодательства об обращении лекарственных средств в части установления предельных размеров оптовых надбавок к фактическим отпускным ценам, установленным производителями лекарственных препаратов на указанные лекарственные препараты, или розничных надбавок к фактическим отпускным ценам, установленным производителями лекарственных препаратов на указанные лекарственные препараты: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4800" b="1" dirty="0" err="1">
                <a:latin typeface="Arial" pitchFamily="34" charset="0"/>
                <a:cs typeface="Arial" pitchFamily="34" charset="0"/>
              </a:rPr>
              <a:t>долж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. лиц –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от 250 000 руб. до 500 000 руб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.;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 на ИП -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в двукратном размере излишне полученной выручки</a:t>
            </a:r>
            <a:r>
              <a:rPr lang="ru-RU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от реализации лекарственных препаратов вследствие неправомерного завышения регулируемых государством цен за весь период, в течение которого совершалось правонарушение, но не более одного года;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 на ЮЛ -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в двукратном размере излишне полученной выручки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от реализации лекарственных препаратов вследствие неправомерного завышения регулируемых государством цен за весь период, в течение которого совершалось правонарушение, но не более одного года.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endParaRPr lang="ru-RU" sz="4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4800" b="1" u="sng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Часть 2 статьи 14.6 КоАП</a:t>
            </a:r>
          </a:p>
          <a:p>
            <a:pPr marL="0" indent="0" algn="just">
              <a:buFont typeface="Wingdings 2" pitchFamily="18" charset="2"/>
              <a:buNone/>
              <a:defRPr/>
            </a:pP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Занижение</a:t>
            </a:r>
            <a:r>
              <a:rPr lang="ru-RU" sz="4800" b="1" dirty="0">
                <a:solidFill>
                  <a:srgbClr val="2F559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регулируемых государством цен, предельных цен,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занижение</a:t>
            </a:r>
            <a:r>
              <a:rPr lang="ru-RU" sz="4800" b="1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установленных надбавок к ценам, а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равно иное нарушение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установленного порядка ценообразования влечет наложение административного штрафа: 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4800" b="1" dirty="0" err="1">
                <a:latin typeface="Arial" pitchFamily="34" charset="0"/>
                <a:cs typeface="Arial" pitchFamily="34" charset="0"/>
              </a:rPr>
              <a:t>долж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. лиц –</a:t>
            </a:r>
            <a:r>
              <a:rPr lang="ru-RU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50 000 руб.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дисквалификацию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на срок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до 3-х лет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 algn="just">
              <a:spcBef>
                <a:spcPct val="0"/>
              </a:spcBef>
              <a:buFont typeface="Arial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   на ЮЛ –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100 000  руб. </a:t>
            </a: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ru-RU" sz="4800" b="1" u="sng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Часть 5 статья 19.5 </a:t>
            </a:r>
            <a:r>
              <a:rPr lang="ru-RU" sz="4800" b="1" u="sng" dirty="0" smtClean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КоАП</a:t>
            </a:r>
            <a:endParaRPr lang="ru-RU" sz="4800" b="1" u="sng" dirty="0">
              <a:solidFill>
                <a:srgbClr val="1766DB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Wingdings 2" pitchFamily="18" charset="2"/>
              <a:buNone/>
              <a:defRPr/>
            </a:pPr>
            <a:endParaRPr lang="ru-RU" sz="4800" b="1" u="sng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  <a:defRPr/>
            </a:pP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Невыполнение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в установленный срок законного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предписания,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решения органа, осуществляющего государственный контроль (надзор) в области регулируемых государством цен (тарифов),  влечет наложение административного штрафа: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4800" b="1" dirty="0" err="1">
                <a:latin typeface="Arial" pitchFamily="34" charset="0"/>
                <a:cs typeface="Arial" pitchFamily="34" charset="0"/>
              </a:rPr>
              <a:t>долж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. лиц –</a:t>
            </a:r>
            <a:r>
              <a:rPr lang="ru-RU" sz="4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50 000  руб.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дисквалификацию</a:t>
            </a:r>
            <a:r>
              <a:rPr lang="ru-RU" sz="4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на срок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до 3-х лет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800" b="1" dirty="0">
                <a:latin typeface="Arial" pitchFamily="34" charset="0"/>
                <a:cs typeface="Arial" pitchFamily="34" charset="0"/>
              </a:rPr>
              <a:t>на ЮЛ – </a:t>
            </a:r>
            <a:r>
              <a:rPr lang="ru-RU" sz="4800" b="1" dirty="0">
                <a:solidFill>
                  <a:srgbClr val="1766DB"/>
                </a:solidFill>
                <a:latin typeface="Arial" pitchFamily="34" charset="0"/>
                <a:cs typeface="Arial" pitchFamily="34" charset="0"/>
              </a:rPr>
              <a:t>от 100 000 до 150  000  руб.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43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4804" y="522167"/>
            <a:ext cx="7999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Административная ответственность </a:t>
            </a:r>
            <a:b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за нарушения обязательных требований</a:t>
            </a:r>
            <a:b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6" y="507751"/>
            <a:ext cx="1409197" cy="1044497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283" y="537405"/>
            <a:ext cx="1418477" cy="10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 flipV="1">
            <a:off x="9749306" y="6400799"/>
            <a:ext cx="70189" cy="7727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1112109" y="827903"/>
            <a:ext cx="10144896" cy="5745891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5825329" y="593124"/>
            <a:ext cx="738757" cy="11673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564086" y="3526971"/>
            <a:ext cx="1151164" cy="181247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09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88" y="790778"/>
            <a:ext cx="10239207" cy="5737411"/>
          </a:xfrm>
          <a:prstGeom prst="rect">
            <a:avLst/>
          </a:prstGeom>
        </p:spPr>
      </p:pic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2222881" y="5331342"/>
            <a:ext cx="8544560" cy="11079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8000"/>
              </a:schemeClr>
            </a:glow>
            <a:outerShdw blurRad="838200" dist="38100" dir="5400000" sx="104000" sy="104000" algn="ctr" rotWithShape="0">
              <a:schemeClr val="bg1"/>
            </a:outerShdw>
          </a:effectLst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6600" b="1" i="1" dirty="0" smtClean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381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10549</TotalTime>
  <Words>2350</Words>
  <Application>Microsoft Office PowerPoint</Application>
  <PresentationFormat>Произвольный</PresentationFormat>
  <Paragraphs>319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Воздушный поток</vt:lpstr>
      <vt:lpstr>1_Воздушный поток</vt:lpstr>
      <vt:lpstr>2_Воздушный поток</vt:lpstr>
      <vt:lpstr> Результаты обобщения правоприменительной практики при осуществлении регионального государственного контроля (надзора) за применением цен на лекарственные препараты, включенные в перечень жизненно необходимых и важнейших лекарственных препаратов за 2023 год </vt:lpstr>
      <vt:lpstr>Презентация PowerPoint</vt:lpstr>
      <vt:lpstr>Презентация PowerPoint</vt:lpstr>
      <vt:lpstr>По Удмуртской Республике, осуществляют деятельность 152 субъекта, включающего  1317 объектов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профилактических мероприятий и условия их проведения (статья 45 ФЗ № 248-ФЗ)                                                       </vt:lpstr>
      <vt:lpstr>Реализация Программы профилактики нарушений обязательных требований в 2023 году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регионального государственного контроля  за применением цен на ЖНВЛП  в 2018 году на территории Удмуртской Республики</dc:title>
  <dc:creator>User</dc:creator>
  <cp:lastModifiedBy>Смолянкина Наталия Антоновна</cp:lastModifiedBy>
  <cp:revision>533</cp:revision>
  <cp:lastPrinted>2024-11-14T11:04:25Z</cp:lastPrinted>
  <dcterms:created xsi:type="dcterms:W3CDTF">2019-02-26T11:08:46Z</dcterms:created>
  <dcterms:modified xsi:type="dcterms:W3CDTF">2025-02-13T07:31:23Z</dcterms:modified>
</cp:coreProperties>
</file>