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24"/>
  </p:notesMasterIdLst>
  <p:handoutMasterIdLst>
    <p:handoutMasterId r:id="rId25"/>
  </p:handoutMasterIdLst>
  <p:sldIdLst>
    <p:sldId id="287" r:id="rId2"/>
    <p:sldId id="304" r:id="rId3"/>
    <p:sldId id="315" r:id="rId4"/>
    <p:sldId id="316" r:id="rId5"/>
    <p:sldId id="318" r:id="rId6"/>
    <p:sldId id="320" r:id="rId7"/>
    <p:sldId id="323" r:id="rId8"/>
    <p:sldId id="277" r:id="rId9"/>
    <p:sldId id="281" r:id="rId10"/>
    <p:sldId id="317" r:id="rId11"/>
    <p:sldId id="273" r:id="rId12"/>
    <p:sldId id="319" r:id="rId13"/>
    <p:sldId id="322" r:id="rId14"/>
    <p:sldId id="303" r:id="rId15"/>
    <p:sldId id="305" r:id="rId16"/>
    <p:sldId id="313" r:id="rId17"/>
    <p:sldId id="306" r:id="rId18"/>
    <p:sldId id="307" r:id="rId19"/>
    <p:sldId id="309" r:id="rId20"/>
    <p:sldId id="314" r:id="rId21"/>
    <p:sldId id="312" r:id="rId22"/>
    <p:sldId id="302" r:id="rId23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644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3107" autoAdjust="0"/>
  </p:normalViewPr>
  <p:slideViewPr>
    <p:cSldViewPr snapToGrid="0">
      <p:cViewPr>
        <p:scale>
          <a:sx n="101" d="100"/>
          <a:sy n="101" d="100"/>
        </p:scale>
        <p:origin x="-840" y="-444"/>
      </p:cViewPr>
      <p:guideLst>
        <p:guide orient="horz" pos="2160"/>
        <p:guide pos="6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08485209789055"/>
          <c:y val="0.2045480386583286"/>
          <c:w val="0.83870967741935487"/>
          <c:h val="0.6033898305084746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 algn="r">
        <a:defRPr sz="120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3"/>
                <c:pt idx="0">
                  <c:v>кв.1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8.5000000000000006E-2</c:v>
                </c:pt>
                <c:pt idx="1">
                  <c:v>0.88300000000000001</c:v>
                </c:pt>
                <c:pt idx="2">
                  <c:v>3.2000000000000001E-2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D011E-C53F-4BCD-A5F4-DCD2C71FD9D5}" type="doc">
      <dgm:prSet loTypeId="urn:microsoft.com/office/officeart/2005/8/layout/pyramid2" loCatId="list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6383FB4-8635-4049-A0ED-56832C16DFFF}">
      <dgm:prSet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r>
            <a:rPr lang="en-US" sz="13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3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ассортимента и цен на ЖНВЛП </a:t>
          </a:r>
        </a:p>
        <a:p>
          <a:pPr algn="ctr" defTabSz="577850"/>
          <a:r>
            <a:rPr lang="en-US" sz="13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Мониторинги, 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rPr>
            <a:t>проводимые с  2020 года  в связи с пандемией COVID-19</a:t>
          </a:r>
          <a:endParaRPr lang="ru-RU" sz="1300" b="1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7850319C-9B89-4A11-971D-CD328DF27A37}" type="parTrans" cxnId="{E3B2793F-3A92-4AA1-A363-85F66F5DB79A}">
      <dgm:prSet/>
      <dgm:spPr/>
      <dgm:t>
        <a:bodyPr/>
        <a:lstStyle/>
        <a:p>
          <a:endParaRPr lang="ru-RU"/>
        </a:p>
      </dgm:t>
    </dgm:pt>
    <dgm:pt modelId="{2C4798FE-8AB3-4C52-9336-523077F7517E}" type="sibTrans" cxnId="{E3B2793F-3A92-4AA1-A363-85F66F5DB79A}">
      <dgm:prSet/>
      <dgm:spPr/>
      <dgm:t>
        <a:bodyPr/>
        <a:lstStyle/>
        <a:p>
          <a:endParaRPr lang="ru-RU"/>
        </a:p>
      </dgm:t>
    </dgm:pt>
    <dgm:pt modelId="{BEC3DF9B-5E4A-4700-A044-61785327BF16}">
      <dgm:prSet phldrT="[Текст]"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Программы профилактики рисков причинения вреда (ущерба) охраняемым законам ценностям</a:t>
          </a:r>
          <a:endParaRPr lang="ru-RU" sz="1300" b="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4A118F-828E-4AEE-BF86-815A97AD6D05}" type="sibTrans" cxnId="{49E96836-4526-465E-BE8D-17C860264AE8}">
      <dgm:prSet/>
      <dgm:spPr/>
      <dgm:t>
        <a:bodyPr/>
        <a:lstStyle/>
        <a:p>
          <a:endParaRPr lang="ru-RU"/>
        </a:p>
      </dgm:t>
    </dgm:pt>
    <dgm:pt modelId="{8D1B2269-0552-40CB-9C93-C29ED1D41E47}" type="parTrans" cxnId="{49E96836-4526-465E-BE8D-17C860264AE8}">
      <dgm:prSet/>
      <dgm:spPr/>
      <dgm:t>
        <a:bodyPr/>
        <a:lstStyle/>
        <a:p>
          <a:endParaRPr lang="ru-RU"/>
        </a:p>
      </dgm:t>
    </dgm:pt>
    <dgm:pt modelId="{A5139483-93EC-4E7A-B530-2EC4FBE2CCFB}">
      <dgm:prSet phldrT="[Текст]" custT="1"/>
      <dgm:spPr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 algn="ctr"/>
          <a:r>
            <a:rPr lang="en-US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государственный контроль (надзор)  за применением цен на ЖНВЛП </a:t>
          </a:r>
        </a:p>
      </dgm:t>
    </dgm:pt>
    <dgm:pt modelId="{46504744-3AC0-46EC-A299-1199FB297582}" type="sibTrans" cxnId="{653D02A7-6F5D-46C6-BEC7-71DD2FFFB496}">
      <dgm:prSet/>
      <dgm:spPr/>
      <dgm:t>
        <a:bodyPr/>
        <a:lstStyle/>
        <a:p>
          <a:endParaRPr lang="ru-RU"/>
        </a:p>
      </dgm:t>
    </dgm:pt>
    <dgm:pt modelId="{71C0B1D0-7A25-4498-8B1B-EE265C94069E}" type="parTrans" cxnId="{653D02A7-6F5D-46C6-BEC7-71DD2FFFB496}">
      <dgm:prSet/>
      <dgm:spPr/>
      <dgm:t>
        <a:bodyPr/>
        <a:lstStyle/>
        <a:p>
          <a:endParaRPr lang="ru-RU"/>
        </a:p>
      </dgm:t>
    </dgm:pt>
    <dgm:pt modelId="{3CF03800-FB70-46B8-B223-868897AE5B81}" type="pres">
      <dgm:prSet presAssocID="{259D011E-C53F-4BCD-A5F4-DCD2C71FD9D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08924C5-E7EE-4F1F-A9CC-C86F4A0FCCF8}" type="pres">
      <dgm:prSet presAssocID="{259D011E-C53F-4BCD-A5F4-DCD2C71FD9D5}" presName="pyramid" presStyleLbl="node1" presStyleIdx="0" presStyleCnt="1" custAng="0"/>
      <dgm:spPr>
        <a:prstGeom prst="rightArrow">
          <a:avLst/>
        </a:prstGeom>
        <a:solidFill>
          <a:schemeClr val="accent6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090CA284-4E28-441C-B8BA-A03C1D035FBC}" type="pres">
      <dgm:prSet presAssocID="{259D011E-C53F-4BCD-A5F4-DCD2C71FD9D5}" presName="theList" presStyleCnt="0"/>
      <dgm:spPr/>
    </dgm:pt>
    <dgm:pt modelId="{95DD20E9-2D7E-4235-BE8E-9A0C65B3807B}" type="pres">
      <dgm:prSet presAssocID="{A5139483-93EC-4E7A-B530-2EC4FBE2CCFB}" presName="aNode" presStyleLbl="fgAcc1" presStyleIdx="0" presStyleCnt="3" custScaleX="133141" custLinFactY="-9226" custLinFactNeighborX="-205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90551-8F85-4C80-8354-A6A4FBF2AB01}" type="pres">
      <dgm:prSet presAssocID="{A5139483-93EC-4E7A-B530-2EC4FBE2CCFB}" presName="aSpace" presStyleCnt="0"/>
      <dgm:spPr/>
    </dgm:pt>
    <dgm:pt modelId="{2BD3A180-589F-440A-862A-B7EC25115E2A}" type="pres">
      <dgm:prSet presAssocID="{BEC3DF9B-5E4A-4700-A044-61785327BF16}" presName="aNode" presStyleLbl="fgAcc1" presStyleIdx="1" presStyleCnt="3" custScaleX="132054" custLinFactNeighborX="360" custLinFactNeighborY="-15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3B07C-69D2-4D18-894E-D187C59C45F8}" type="pres">
      <dgm:prSet presAssocID="{BEC3DF9B-5E4A-4700-A044-61785327BF16}" presName="aSpace" presStyleCnt="0"/>
      <dgm:spPr/>
    </dgm:pt>
    <dgm:pt modelId="{27602EF8-FF40-4434-8A02-1284A2D3F833}" type="pres">
      <dgm:prSet presAssocID="{E6383FB4-8635-4049-A0ED-56832C16DFFF}" presName="aNode" presStyleLbl="fgAcc1" presStyleIdx="2" presStyleCnt="3" custScaleX="134390" custLinFactY="9226" custLinFactNeighborX="327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AA189E-583A-4C80-A6CF-16C76D7C0D38}" type="pres">
      <dgm:prSet presAssocID="{E6383FB4-8635-4049-A0ED-56832C16DFFF}" presName="aSpace" presStyleCnt="0"/>
      <dgm:spPr/>
    </dgm:pt>
  </dgm:ptLst>
  <dgm:cxnLst>
    <dgm:cxn modelId="{21C94F30-613D-4BF8-B2F5-C1FBDA3E541F}" type="presOf" srcId="{259D011E-C53F-4BCD-A5F4-DCD2C71FD9D5}" destId="{3CF03800-FB70-46B8-B223-868897AE5B81}" srcOrd="0" destOrd="0" presId="urn:microsoft.com/office/officeart/2005/8/layout/pyramid2"/>
    <dgm:cxn modelId="{49E96836-4526-465E-BE8D-17C860264AE8}" srcId="{259D011E-C53F-4BCD-A5F4-DCD2C71FD9D5}" destId="{BEC3DF9B-5E4A-4700-A044-61785327BF16}" srcOrd="1" destOrd="0" parTransId="{8D1B2269-0552-40CB-9C93-C29ED1D41E47}" sibTransId="{CD4A118F-828E-4AEE-BF86-815A97AD6D05}"/>
    <dgm:cxn modelId="{E3B2793F-3A92-4AA1-A363-85F66F5DB79A}" srcId="{259D011E-C53F-4BCD-A5F4-DCD2C71FD9D5}" destId="{E6383FB4-8635-4049-A0ED-56832C16DFFF}" srcOrd="2" destOrd="0" parTransId="{7850319C-9B89-4A11-971D-CD328DF27A37}" sibTransId="{2C4798FE-8AB3-4C52-9336-523077F7517E}"/>
    <dgm:cxn modelId="{653D02A7-6F5D-46C6-BEC7-71DD2FFFB496}" srcId="{259D011E-C53F-4BCD-A5F4-DCD2C71FD9D5}" destId="{A5139483-93EC-4E7A-B530-2EC4FBE2CCFB}" srcOrd="0" destOrd="0" parTransId="{71C0B1D0-7A25-4498-8B1B-EE265C94069E}" sibTransId="{46504744-3AC0-46EC-A299-1199FB297582}"/>
    <dgm:cxn modelId="{CAD5935E-C5A9-45E0-B3D1-32F141DD36D9}" type="presOf" srcId="{E6383FB4-8635-4049-A0ED-56832C16DFFF}" destId="{27602EF8-FF40-4434-8A02-1284A2D3F833}" srcOrd="0" destOrd="0" presId="urn:microsoft.com/office/officeart/2005/8/layout/pyramid2"/>
    <dgm:cxn modelId="{7F0678E1-3F54-4CBA-883F-EBA59AC252D0}" type="presOf" srcId="{A5139483-93EC-4E7A-B530-2EC4FBE2CCFB}" destId="{95DD20E9-2D7E-4235-BE8E-9A0C65B3807B}" srcOrd="0" destOrd="0" presId="urn:microsoft.com/office/officeart/2005/8/layout/pyramid2"/>
    <dgm:cxn modelId="{67333BE9-6611-4AEE-B957-4B09BA0C103D}" type="presOf" srcId="{BEC3DF9B-5E4A-4700-A044-61785327BF16}" destId="{2BD3A180-589F-440A-862A-B7EC25115E2A}" srcOrd="0" destOrd="0" presId="urn:microsoft.com/office/officeart/2005/8/layout/pyramid2"/>
    <dgm:cxn modelId="{76AC64DB-9897-4911-9A53-39A7855A0C62}" type="presParOf" srcId="{3CF03800-FB70-46B8-B223-868897AE5B81}" destId="{908924C5-E7EE-4F1F-A9CC-C86F4A0FCCF8}" srcOrd="0" destOrd="0" presId="urn:microsoft.com/office/officeart/2005/8/layout/pyramid2"/>
    <dgm:cxn modelId="{338A8D53-70DC-42C1-8741-2C184EC67028}" type="presParOf" srcId="{3CF03800-FB70-46B8-B223-868897AE5B81}" destId="{090CA284-4E28-441C-B8BA-A03C1D035FBC}" srcOrd="1" destOrd="0" presId="urn:microsoft.com/office/officeart/2005/8/layout/pyramid2"/>
    <dgm:cxn modelId="{F6F38CC4-6ADD-4660-97A9-BCF388DA4A61}" type="presParOf" srcId="{090CA284-4E28-441C-B8BA-A03C1D035FBC}" destId="{95DD20E9-2D7E-4235-BE8E-9A0C65B3807B}" srcOrd="0" destOrd="0" presId="urn:microsoft.com/office/officeart/2005/8/layout/pyramid2"/>
    <dgm:cxn modelId="{38725C79-0780-4368-A9C8-24FB9F6E037B}" type="presParOf" srcId="{090CA284-4E28-441C-B8BA-A03C1D035FBC}" destId="{29790551-8F85-4C80-8354-A6A4FBF2AB01}" srcOrd="1" destOrd="0" presId="urn:microsoft.com/office/officeart/2005/8/layout/pyramid2"/>
    <dgm:cxn modelId="{44017B1F-9665-42E3-8C5C-E724EE2736E5}" type="presParOf" srcId="{090CA284-4E28-441C-B8BA-A03C1D035FBC}" destId="{2BD3A180-589F-440A-862A-B7EC25115E2A}" srcOrd="2" destOrd="0" presId="urn:microsoft.com/office/officeart/2005/8/layout/pyramid2"/>
    <dgm:cxn modelId="{FAB45607-039D-4F41-AFA1-419152C3A917}" type="presParOf" srcId="{090CA284-4E28-441C-B8BA-A03C1D035FBC}" destId="{B6D3B07C-69D2-4D18-894E-D187C59C45F8}" srcOrd="3" destOrd="0" presId="urn:microsoft.com/office/officeart/2005/8/layout/pyramid2"/>
    <dgm:cxn modelId="{45A514B1-1781-4E41-BADB-553F210C52E6}" type="presParOf" srcId="{090CA284-4E28-441C-B8BA-A03C1D035FBC}" destId="{27602EF8-FF40-4434-8A02-1284A2D3F833}" srcOrd="4" destOrd="0" presId="urn:microsoft.com/office/officeart/2005/8/layout/pyramid2"/>
    <dgm:cxn modelId="{48FA022E-EEF8-49C3-9F88-960FE0AAA458}" type="presParOf" srcId="{090CA284-4E28-441C-B8BA-A03C1D035FBC}" destId="{4AAA189E-583A-4C80-A6CF-16C76D7C0D38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924C5-E7EE-4F1F-A9CC-C86F4A0FCCF8}">
      <dsp:nvSpPr>
        <dsp:cNvPr id="0" name=""/>
        <dsp:cNvSpPr/>
      </dsp:nvSpPr>
      <dsp:spPr>
        <a:xfrm>
          <a:off x="2759298" y="0"/>
          <a:ext cx="4794421" cy="4794421"/>
        </a:xfrm>
        <a:prstGeom prst="rightArrow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DD20E9-2D7E-4235-BE8E-9A0C65B3807B}">
      <dsp:nvSpPr>
        <dsp:cNvPr id="0" name=""/>
        <dsp:cNvSpPr/>
      </dsp:nvSpPr>
      <dsp:spPr>
        <a:xfrm>
          <a:off x="4001253" y="235442"/>
          <a:ext cx="4149171" cy="1134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государственный контроль (надзор)  за применением цен на ЖНВЛП </a:t>
          </a:r>
        </a:p>
      </dsp:txBody>
      <dsp:txXfrm>
        <a:off x="4056656" y="290845"/>
        <a:ext cx="4038365" cy="1024123"/>
      </dsp:txXfrm>
    </dsp:sp>
    <dsp:sp modelId="{2BD3A180-589F-440A-862A-B7EC25115E2A}">
      <dsp:nvSpPr>
        <dsp:cNvPr id="0" name=""/>
        <dsp:cNvSpPr/>
      </dsp:nvSpPr>
      <dsp:spPr>
        <a:xfrm>
          <a:off x="4668266" y="1736396"/>
          <a:ext cx="4115296" cy="1134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Программы профилактики рисков причинения вреда (ущерба) охраняемым законам ценностям</a:t>
          </a:r>
          <a:endParaRPr lang="ru-RU" sz="1300" b="0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23669" y="1791799"/>
        <a:ext cx="4004490" cy="1024123"/>
      </dsp:txXfrm>
    </dsp:sp>
    <dsp:sp modelId="{27602EF8-FF40-4434-8A02-1284A2D3F833}">
      <dsp:nvSpPr>
        <dsp:cNvPr id="0" name=""/>
        <dsp:cNvSpPr/>
      </dsp:nvSpPr>
      <dsp:spPr>
        <a:xfrm>
          <a:off x="5640606" y="3282183"/>
          <a:ext cx="4188094" cy="113492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lumMod val="7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300" b="1" kern="12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ассортимента и цен на ЖНВЛП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Мониторинги, </a:t>
          </a:r>
          <a:r>
            <a:rPr lang="ru-RU" sz="1300" b="1" kern="1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rPr>
            <a:t>проводимые с  2020 года  в связи с пандемией COVID-19</a:t>
          </a:r>
          <a:endParaRPr lang="ru-RU" sz="1300" b="1" kern="12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5696009" y="3337586"/>
        <a:ext cx="4077288" cy="1024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0.64215</cdr:x>
      <cdr:y>0.83627</cdr:y>
    </cdr:from>
    <cdr:to>
      <cdr:x>0.98636</cdr:x>
      <cdr:y>1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392662" y="4670425"/>
          <a:ext cx="235456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0.70529</cdr:x>
      <cdr:y>0.82638</cdr:y>
    </cdr:from>
    <cdr:to>
      <cdr:x>0.83896</cdr:x>
      <cdr:y>0.99011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824536" y="4615185"/>
          <a:ext cx="914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0.49501</cdr:x>
      <cdr:y>0.79123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88212" y="4356103"/>
          <a:ext cx="4068668" cy="1149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5">
                <a:lumMod val="50000"/>
              </a:schemeClr>
            </a:solidFill>
            <a:latin typeface="+mj-lt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0.04676</cdr:x>
      <cdr:y>0.34369</cdr:y>
    </cdr:from>
    <cdr:to>
      <cdr:x>0.51238</cdr:x>
      <cdr:y>0.56003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68566" y="1495647"/>
          <a:ext cx="5661539" cy="94143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0.52575</cdr:x>
      <cdr:y>0.68787</cdr:y>
    </cdr:from>
    <cdr:to>
      <cdr:x>0.60095</cdr:x>
      <cdr:y>0.898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6392718" y="2835296"/>
          <a:ext cx="914400" cy="86609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dirty="0" smtClean="0"/>
            <a:t>  </a:t>
          </a:r>
        </a:p>
        <a:p xmlns:a="http://schemas.openxmlformats.org/drawingml/2006/main">
          <a:r>
            <a:rPr lang="ru-RU" sz="1800" dirty="0" smtClean="0"/>
            <a:t>  </a:t>
          </a:r>
          <a:r>
            <a:rPr lang="ru-RU" sz="1800" b="1" dirty="0" smtClean="0">
              <a:solidFill>
                <a:schemeClr val="tx1"/>
              </a:solidFill>
            </a:rPr>
            <a:t>3,2%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0.52575</cdr:x>
      <cdr:y>0.32593</cdr:y>
    </cdr:from>
    <cdr:to>
      <cdr:x>0.60095</cdr:x>
      <cdr:y>0.53606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6392718" y="1418372"/>
          <a:ext cx="914400" cy="9144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dirty="0" smtClean="0"/>
            <a:t> </a:t>
          </a:r>
        </a:p>
        <a:p xmlns:a="http://schemas.openxmlformats.org/drawingml/2006/main">
          <a:r>
            <a:rPr lang="ru-RU" sz="1800" dirty="0"/>
            <a:t> </a:t>
          </a:r>
          <a:r>
            <a:rPr lang="ru-RU" sz="1800" b="1" dirty="0" smtClean="0">
              <a:solidFill>
                <a:schemeClr val="tx1"/>
              </a:solidFill>
            </a:rPr>
            <a:t>88,3%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0.52575</cdr:x>
      <cdr:y>0.03381</cdr:y>
    </cdr:from>
    <cdr:to>
      <cdr:x>0.60095</cdr:x>
      <cdr:y>0.24393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6392718" y="147130"/>
          <a:ext cx="914400" cy="9144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dirty="0" smtClean="0"/>
        </a:p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</a:rPr>
            <a:t>8,5%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746" y="1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365E7-67C5-4552-A25B-3A0EA2304A0E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746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23CEF-62F3-477E-96F4-A568496AC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49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0E87-27F6-4647-A45E-7F340E6C6F74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2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0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2718C-8361-4C7C-A479-2DF708BF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132" eaLnBrk="1" hangingPunct="1">
              <a:spcBef>
                <a:spcPct val="0"/>
              </a:spcBef>
            </a:pP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5629968" y="6422080"/>
            <a:ext cx="4310961" cy="339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726" tIns="45860" rIns="91726" bIns="4586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1725AFA-F948-4AB2-B48B-978CBB09CE56}" type="slidenum">
              <a:rPr lang="ru-RU" sz="1200">
                <a:solidFill>
                  <a:prstClr val="black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322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EA5C9-4258-4EF8-B786-B2298545026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233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00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485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F9488-BAC3-4029-8FCA-21D3062ECD2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4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F9488-BAC3-4029-8FCA-21D3062ECD2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4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Профилактика нарушений обязательных требований имеет первостепенное значение при осуществлении регионального государственного контроля за применением цен на ЖНВЛП.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Основные цели   профилактика нарушений обязательных требований следующие: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предупреждение нарушений субъектами обращения лекарственных средств 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предотвращение риска причинения вреда и снижение уровня ущерба охраняемым законом ценностей вследствие нарушений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устранение существующих и потенциальных условий, причин и факторов, способных привести к нарушению обязательных требований и причинению вреда охраняемым законом ценностям;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моделей социально-ответственного, добросовестного, правового поведения подконтрольных субъектов;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повышение прозрачности системы контрольной деятельности.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0D192-E27A-4F66-A73F-CC6D7EF80E0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06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963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41638" y="844550"/>
            <a:ext cx="4059237" cy="22828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Номер слайда 3"/>
          <p:cNvSpPr txBox="1">
            <a:spLocks noGrp="1"/>
          </p:cNvSpPr>
          <p:nvPr/>
        </p:nvSpPr>
        <p:spPr bwMode="auto">
          <a:xfrm>
            <a:off x="8157766" y="4780648"/>
            <a:ext cx="6238152" cy="25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5" tIns="45870" rIns="91745" bIns="45870" anchor="b"/>
          <a:lstStyle/>
          <a:p>
            <a:pPr algn="r"/>
            <a:fld id="{5B744A07-9F13-42C6-9688-2272D99A57F6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20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2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2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0A74266-EE3E-4950-B1A3-7290D75C3D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24697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5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3F8B6ED-CA3B-4755-935C-E74203C86D1F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5234" y="1435208"/>
            <a:ext cx="7769667" cy="5064445"/>
          </a:xfrm>
          <a:effectLst>
            <a:outerShdw blurRad="673100" dist="254000" algn="ctr" rotWithShape="0">
              <a:schemeClr val="tx2">
                <a:lumMod val="40000"/>
                <a:lumOff val="60000"/>
                <a:alpha val="32000"/>
              </a:schemeClr>
            </a:outerShdw>
          </a:effectLst>
        </p:spPr>
        <p:txBody>
          <a:bodyPr>
            <a:noAutofit/>
            <a:scene3d>
              <a:camera prst="orthographicFront"/>
              <a:lightRig rig="freezing" dir="t"/>
            </a:scene3d>
          </a:bodyPr>
          <a:lstStyle/>
          <a:p>
            <a:pPr algn="ctr"/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Результаты правоприменительной практики при осуществлении регионального государственного контроля 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Berlin Sans FB Demi" panose="020E0802020502020306" pitchFamily="34" charset="0"/>
              </a:rPr>
              <a:t>(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надзора)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Berlin Sans FB Demi" panose="020E0802020502020306" pitchFamily="34" charset="0"/>
              </a:rPr>
              <a:t>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за применением цен на лекарственные препараты, включенные в перечень жизненно необходимых и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  <a:reflection endPos="0" dir="5400000" sy="-100000" algn="bl" rotWithShape="0"/>
                </a:effectLst>
              </a:rPr>
              <a:t>важнейших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лекарственных препаратов 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            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за 20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22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год</a:t>
            </a:r>
            <a:b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endParaRPr lang="ru-RU" sz="2800" b="1" i="1" dirty="0">
              <a:solidFill>
                <a:schemeClr val="accent5">
                  <a:lumMod val="50000"/>
                </a:schemeClr>
              </a:solidFill>
              <a:effectLst>
                <a:outerShdw blurRad="254000" dist="63500" dir="5400000" algn="ctr" rotWithShape="0">
                  <a:schemeClr val="tx2">
                    <a:lumMod val="60000"/>
                    <a:lumOff val="40000"/>
                    <a:alpha val="63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75" y="682333"/>
            <a:ext cx="1623654" cy="1217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5234" y="752594"/>
            <a:ext cx="874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Министерство здравоохранения Удмуртской Республики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946" y="682333"/>
            <a:ext cx="1623654" cy="12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Прямоугольник 4"/>
          <p:cNvSpPr>
            <a:spLocks noChangeArrowheads="1"/>
          </p:cNvSpPr>
          <p:nvPr/>
        </p:nvSpPr>
        <p:spPr bwMode="auto">
          <a:xfrm>
            <a:off x="1524000" y="717141"/>
            <a:ext cx="9174481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ru-RU" sz="1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Сектора государственного контроля цен в Управлении </a:t>
            </a:r>
            <a:r>
              <a:rPr lang="ru-RU" sz="19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9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лицензированию медицинской и фармацевтической деятельности Министерства здравоохранения Удмуртской республики</a:t>
            </a:r>
            <a:endParaRPr lang="ru-RU" sz="19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071219365"/>
              </p:ext>
            </p:extLst>
          </p:nvPr>
        </p:nvGraphicFramePr>
        <p:xfrm>
          <a:off x="321276" y="1853513"/>
          <a:ext cx="11568041" cy="4794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9209" name="TextBox 4"/>
          <p:cNvSpPr txBox="1">
            <a:spLocks noChangeArrowheads="1"/>
          </p:cNvSpPr>
          <p:nvPr/>
        </p:nvSpPr>
        <p:spPr bwMode="auto">
          <a:xfrm>
            <a:off x="508000" y="3441358"/>
            <a:ext cx="2032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18013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4723" y="3703340"/>
            <a:ext cx="11523133" cy="3067506"/>
          </a:xfrm>
          <a:prstGeom prst="rect">
            <a:avLst/>
          </a:prstGeom>
          <a:ln>
            <a:noFill/>
          </a:ln>
        </p:spPr>
        <p:txBody>
          <a:bodyPr anchor="b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sz="26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25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6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		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tabLst>
                <a:tab pos="2774950" algn="l"/>
                <a:tab pos="3144838" algn="l"/>
              </a:tabLst>
              <a:defRPr/>
            </a:pPr>
            <a:endParaRPr lang="ru-RU" sz="17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9940" name="Прямоугольник 6"/>
          <p:cNvSpPr>
            <a:spLocks noChangeArrowheads="1"/>
          </p:cNvSpPr>
          <p:nvPr/>
        </p:nvSpPr>
        <p:spPr bwMode="auto">
          <a:xfrm>
            <a:off x="1529956" y="101719"/>
            <a:ext cx="924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1" name="TextBox 3"/>
          <p:cNvSpPr txBox="1">
            <a:spLocks noChangeArrowheads="1"/>
          </p:cNvSpPr>
          <p:nvPr/>
        </p:nvSpPr>
        <p:spPr bwMode="auto">
          <a:xfrm>
            <a:off x="556953" y="791290"/>
            <a:ext cx="11025447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>
                <a:solidFill>
                  <a:srgbClr val="1766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регионального государственного контроля (надзора)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применением цен на ЖНВЛП в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Удмуртской Республике </a:t>
            </a: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Федеральным законом от 31 июля 2021 г.</a:t>
            </a:r>
          </a:p>
          <a:p>
            <a:pPr algn="ctr">
              <a:tabLst>
                <a:tab pos="3852863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248-ФЗ «О государственном контроле (надзоре) и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муниципальном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контроле в  Российской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Федерации» 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64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719056"/>
            <a:ext cx="12192000" cy="809341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581939" y="777108"/>
            <a:ext cx="9804400" cy="139192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Доля организаций в сфере оптовой и розничной торговли</a:t>
            </a:r>
            <a:r>
              <a:rPr lang="en-US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(по состоянию на 31 декабря 202</a:t>
            </a:r>
            <a:r>
              <a:rPr lang="en-US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2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года 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лекарственными препаратами </a:t>
            </a:r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в Удмуртии)</a:t>
            </a:r>
          </a:p>
        </p:txBody>
      </p:sp>
      <p:graphicFrame>
        <p:nvGraphicFramePr>
          <p:cNvPr id="15365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6681788" y="1600200"/>
          <a:ext cx="3017837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4" name="Диаграмма" r:id="rId3" imgW="4286250" imgH="3105302" progId="Excel.Chart.8">
                  <p:embed/>
                </p:oleObj>
              </mc:Choice>
              <mc:Fallback>
                <p:oleObj name="Диаграмма" r:id="rId3" imgW="4286250" imgH="3105302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1600200"/>
                        <a:ext cx="3017837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155678567"/>
              </p:ext>
            </p:extLst>
          </p:nvPr>
        </p:nvGraphicFramePr>
        <p:xfrm>
          <a:off x="-277864" y="2477326"/>
          <a:ext cx="12159204" cy="412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308917" y="2690006"/>
            <a:ext cx="48562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Организации оптовой торговли лекарственными препаратами </a:t>
            </a:r>
            <a:endParaRPr lang="ru-RU" altLang="ru-RU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369" name="Прямоугольник 2"/>
          <p:cNvSpPr>
            <a:spLocks noChangeArrowheads="1"/>
          </p:cNvSpPr>
          <p:nvPr/>
        </p:nvSpPr>
        <p:spPr bwMode="auto">
          <a:xfrm>
            <a:off x="7608888" y="587692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308917" y="5200132"/>
            <a:ext cx="485620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Организации розничной и оптовой торговли лекарственными препаратами </a:t>
            </a:r>
            <a:endParaRPr lang="ru-RU" altLang="ru-RU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500519407"/>
              </p:ext>
            </p:extLst>
          </p:nvPr>
        </p:nvGraphicFramePr>
        <p:xfrm>
          <a:off x="7206343" y="2405744"/>
          <a:ext cx="4822371" cy="4169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91778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>
          <a:xfrm>
            <a:off x="1737360" y="667264"/>
            <a:ext cx="9420791" cy="1302851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Виды контрольных (надзорных) мероприятий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2400" b="1" dirty="0">
                <a:ln w="11430"/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статья 56 ФЗ № 248-ФЗ)</a:t>
            </a:r>
            <a:r>
              <a:rPr lang="ru-RU" sz="2400" b="1" dirty="0">
                <a:ln w="11430"/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9">
            <a:extLst>
              <a:ext uri="{FF2B5EF4-FFF2-40B4-BE49-F238E27FC236}">
                <a16:creationId xmlns="" xmlns:a16="http://schemas.microsoft.com/office/drawing/2014/main" id="{21419647-F535-4F46-97AC-0231A8F69AE2}"/>
              </a:ext>
            </a:extLst>
          </p:cNvPr>
          <p:cNvSpPr/>
          <p:nvPr/>
        </p:nvSpPr>
        <p:spPr bwMode="auto">
          <a:xfrm>
            <a:off x="6288314" y="2344187"/>
            <a:ext cx="4506383" cy="17354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взаимодействием</a:t>
            </a:r>
            <a:endParaRPr lang="en-US" sz="2000" b="1" u="sng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u="sn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17463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визит</a:t>
            </a:r>
          </a:p>
          <a:p>
            <a:pPr marL="342900" indent="17463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проверка</a:t>
            </a:r>
          </a:p>
          <a:p>
            <a:pPr marL="342900" indent="17463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документарная проверка</a:t>
            </a: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1">
            <a:extLst>
              <a:ext uri="{FF2B5EF4-FFF2-40B4-BE49-F238E27FC236}">
                <a16:creationId xmlns="" xmlns:a16="http://schemas.microsoft.com/office/drawing/2014/main" id="{F8BB3988-1453-42C3-A2B7-F80E82CD3C52}"/>
              </a:ext>
            </a:extLst>
          </p:cNvPr>
          <p:cNvSpPr/>
          <p:nvPr/>
        </p:nvSpPr>
        <p:spPr bwMode="auto">
          <a:xfrm>
            <a:off x="1364646" y="2344188"/>
            <a:ext cx="4506383" cy="17354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взаимодействия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4375" lvl="1" indent="-257175">
              <a:buFont typeface="+mj-lt"/>
              <a:buAutoNum type="arabicPeriod"/>
              <a:tabLst>
                <a:tab pos="625475" algn="l"/>
              </a:tabLs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соблюдением обязательных требований</a:t>
            </a:r>
          </a:p>
          <a:p>
            <a:pPr marL="342900" marR="0" indent="-34290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66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3408" y="799786"/>
            <a:ext cx="7141359" cy="568717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indent="84138" algn="l"/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Министерство здравоохранения Удмуртской Республики  при осуществлении регионального государственного контроля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(надзора) за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применением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цен на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ЖНВЛП,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относит объекты контроля к одной из следующих категорий риска причинения вреда (ущерба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 значительный риск;</a:t>
            </a:r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2) средний риск;</a:t>
            </a:r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3) умеренный риск;</a:t>
            </a:r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4) низкий риск.</a:t>
            </a:r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Периодичность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проведения плановых контрольных (надзорных) мероприятий в отношении объектов контроля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осуществляется 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зависимости от присвоенной категории риска причинения вреда (ущерба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).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Отнесение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объектов контроля к определенной категории риска осуществляется на основании сопоставления их характеристик с критериями отнесения объектов контроля к категориям риска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(приложение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Положению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 региональном государственном контроле (надзоре) за применением цен на лекарственные препараты, включенные в перечень жизненно необходимых и важнейших лекарственных препаратов, утвержденного постановлением Правительства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Удмуртской Республики от 28 сентября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2021 г.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№ 522).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0643" y="3951578"/>
            <a:ext cx="2674470" cy="25353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82" y="1223992"/>
            <a:ext cx="2722531" cy="23608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58517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Особенности организации и осуществления государственного контроля (надзора) в 202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2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году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0389" y="1895302"/>
            <a:ext cx="10042288" cy="421455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Постановлением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Правительства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марта 2022 г. № 336 «Об особенностях организации и осуществления государственного контроля (надзора), муниципального контроля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установлено, что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 не проводятся плановые контрольные (надзорные) мероприятия, плановые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проверки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осуществлении  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государственного контроля (надзора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муниципального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допускается проведение профилактических мероприятий, контрольных (надзорных) мероприятий без взаимодействия (мониторинг безопасности и выездное обследование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требующих согласования с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органами прокуратуры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3534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267" y="531342"/>
            <a:ext cx="10493652" cy="103796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Типичные нарушения обязательных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требований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8004651"/>
              </p:ext>
            </p:extLst>
          </p:nvPr>
        </p:nvGraphicFramePr>
        <p:xfrm>
          <a:off x="1346886" y="1569308"/>
          <a:ext cx="7698259" cy="4263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8964"/>
                <a:gridCol w="4399295"/>
              </a:tblGrid>
              <a:tr h="2569059">
                <a:tc>
                  <a:txBody>
                    <a:bodyPr/>
                    <a:lstStyle/>
                    <a:p>
                      <a:pPr algn="l"/>
                      <a:endParaRPr lang="en-US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  <a:p>
                      <a:pPr algn="l"/>
                      <a:endParaRPr lang="en-US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  <a:p>
                      <a:pPr algn="l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Нарушение правил формирования оптовых (розничных) отпускных цен на ЖНВЛП</a:t>
                      </a:r>
                    </a:p>
                    <a:p>
                      <a:pPr algn="l"/>
                      <a:r>
                        <a:rPr lang="ru-RU" sz="14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(ч.2 ст. 63 № 61-ФЗ, постановление Правительства РФ № 865)</a:t>
                      </a:r>
                      <a:endParaRPr lang="ru-RU" sz="1400" b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Осуществлять реализацию лекарственных препаратов, включенных в перечень ЖНВЛП, по ценам, уровень которых не превышает сумму фактической отпускной цены, установленной производителем лекарственных препаратов и не превышающей зарегистрированной предельной отпускной цены, и размер оптовой надбавки и (или) размер розничной надбавки, не превышающие соответственно размера предельной оптовой надбавки и (или) размера предельной розничной надбавки, установленных в Удмуртской Республике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6948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4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Нарушение порядка оформления протокола согласования цен поставки ЖНВЛП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400" b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(постановление Правительства РФ № 865) </a:t>
                      </a:r>
                      <a:endParaRPr lang="ru-RU" sz="1400" b="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1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Заполнять все графы протокола, обеспечить наличие печати организации, даты оформления протокола, подписи уполномоченных лиц.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1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07224" y="2612278"/>
            <a:ext cx="2928551" cy="2471351"/>
          </a:xfrm>
          <a:prstGeom prst="rect">
            <a:avLst/>
          </a:prstGeom>
          <a:ln>
            <a:solidFill>
              <a:srgbClr val="FFFFFF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888" y="677409"/>
            <a:ext cx="9653046" cy="868362"/>
          </a:xfrm>
        </p:spPr>
        <p:txBody>
          <a:bodyPr>
            <a:noAutofit/>
          </a:bodyPr>
          <a:lstStyle/>
          <a:p>
            <a:pPr lvl="0" algn="ctr"/>
            <a: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Административная ответственность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/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за нарушения обязательных требований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356" y="1545771"/>
            <a:ext cx="9962866" cy="494211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4 статьи 14.4.2 КоАП</a:t>
            </a: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2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3852863" algn="l"/>
              </a:tabLst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Реализация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либо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отпуск ЛП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нарушением требований законодательства об обращении лекарственных средств в части установления предельных размеров оптовых или розничных надбавок к фактическим отпускным ценам, установленным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производителями на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указанные лекарственные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препараты влечет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наложение административного штрафа: </a:t>
            </a:r>
          </a:p>
          <a:p>
            <a:pPr marL="179388" indent="-179388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лиц –  от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250 000 руб.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500 000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юр. лиц без образования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юр. лица, и  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на юр. л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иц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2-х кратном размере</a:t>
            </a:r>
            <a:r>
              <a:rPr lang="ru-RU" sz="1600" b="1" dirty="0">
                <a:solidFill>
                  <a:srgbClr val="2F55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излишне полученной выручки от реализации товара вследствие неправомерного завышения регулируемых государством цен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весь период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течение которого совершалось правонарушение, но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более 1  года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2 статьи 14.6 КоАП</a:t>
            </a: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Занижение</a:t>
            </a:r>
            <a:r>
              <a:rPr lang="ru-RU" sz="1600" b="1" dirty="0">
                <a:solidFill>
                  <a:srgbClr val="2F559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регулируемых государством цен, предельных цен,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занижение</a:t>
            </a:r>
            <a:r>
              <a:rPr lang="ru-RU" sz="1600" b="1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установленных надбавок к ценам, а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 иное нарушение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установленного порядка ценообразования влечет наложение административного штрафа: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на граждан в размере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5 000 руб.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лиц 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50 000 руб.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дисквалификацию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срок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3-х лет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юр. лиц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100 000  руб. </a:t>
            </a: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1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5 статья 19.5   КоАП</a:t>
            </a: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2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Невыполнение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установленный срок законного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предписания,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решения органа, осуществляющего государственный контроль (надзор) в области регулируемых государством цен (тарифов),  влечет наложение административного штрафа: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лиц -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50 000  руб.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дисквалификацию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срок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3-х лет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юр. лиц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100 000 до 150  000  руб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5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41338" algn="l"/>
              </a:tabLst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1791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84" y="889686"/>
            <a:ext cx="9193428" cy="4771281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r" defTabSz="449263">
              <a:buFont typeface="Arial" charset="0"/>
              <a:buNone/>
              <a:defRPr/>
            </a:pP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defTabSz="449263">
              <a:buFont typeface="Arial" charset="0"/>
              <a:buNone/>
              <a:defRPr/>
            </a:pP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charset="0"/>
              <a:buNone/>
              <a:tabLst>
                <a:tab pos="3852863" algn="l"/>
              </a:tabLs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 при осуществлении регионального государственного контроля (надзора) за применением цен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ЖНВЛП 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Удмуртской Республике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2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Основные цели профилактики нарушений обязательных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требований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7032" y="1904214"/>
            <a:ext cx="10567619" cy="4191578"/>
          </a:xfrm>
        </p:spPr>
        <p:txBody>
          <a:bodyPr>
            <a:normAutofit/>
          </a:bodyPr>
          <a:lstStyle/>
          <a:p>
            <a:pPr>
              <a:tabLst>
                <a:tab pos="3852863" algn="l"/>
              </a:tabLs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Предупреждение нарушений субъектами обращения лекарственных средств обязательных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требований;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Устранение  причин, факторов и условий,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способных привести к нарушению обязательных требований и причинению вреда охраняемым законом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ценностям;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моделей социально-ответственного, добросовестного, правового поведения подконтрольных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субъектов;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прозрачности системы контрольной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5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767" y="869350"/>
            <a:ext cx="8839200" cy="1130531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  <a:defRPr/>
            </a:pPr>
            <a:r>
              <a:rPr lang="ru-RU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Организация и проведение мероприятий, направленных на профилактику  нарушений обязательных </a:t>
            </a:r>
            <a:r>
              <a:rPr lang="ru-RU" sz="2400" b="1" kern="1200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требований в </a:t>
            </a:r>
            <a:r>
              <a:rPr lang="ru-RU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202</a:t>
            </a: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2 </a:t>
            </a:r>
            <a:r>
              <a:rPr lang="ru-RU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году</a:t>
            </a:r>
            <a:endParaRPr lang="ru-RU" sz="2400" b="1" kern="1200" dirty="0">
              <a:solidFill>
                <a:schemeClr val="accent5">
                  <a:lumMod val="50000"/>
                </a:schemeClr>
              </a:solidFill>
              <a:latin typeface="+mj-lt"/>
              <a:ea typeface="+mj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2316" y="1999881"/>
            <a:ext cx="10587789" cy="4399712"/>
          </a:xfrm>
        </p:spPr>
        <p:txBody>
          <a:bodyPr>
            <a:noAutofit/>
          </a:bodyPr>
          <a:lstStyle/>
          <a:p>
            <a:pPr marL="0" indent="0" algn="just" defTabSz="449263">
              <a:buFont typeface="Arial" charset="0"/>
              <a:buNone/>
              <a:defRPr/>
            </a:pPr>
            <a:endParaRPr lang="en-U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Font typeface="Arial" charset="0"/>
              <a:buNone/>
              <a:defRPr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здравоохранения Удмуртской Республики ежегодно 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 Программу профилактики нарушений обязательных требований: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720725" algn="just" defTabSz="449263">
              <a:buFont typeface="Wingdings" panose="05000000000000000000" pitchFamily="2" charset="2"/>
              <a:buChar char="§"/>
              <a:defRPr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распоряжение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16.12.2021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 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1654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программы профилактики рисков причинения вреда (ущерба) охраняемым законом ценностям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прошел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общественное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обсуждение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октября по 1 ноября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.).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449263"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None/>
              <a:defRPr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Распоряжением Министерства здравоохранения Удмуртской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еспублики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30.12.2021 №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01732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1766D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 по соблюдению обязательных </a:t>
            </a: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49263">
              <a:buFont typeface="Arial" charset="0"/>
              <a:buNone/>
              <a:defRPr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Доклады с анализом исполнения Программы профилактики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ежегодно размещаются на официальном сайте Министерства здравоохранения Удмуртской Республики.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449263">
              <a:buFont typeface="Arial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 defTabSz="449263">
              <a:buFont typeface="Arial" charset="0"/>
              <a:buNone/>
              <a:defRPr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486" y="643936"/>
            <a:ext cx="9114191" cy="972589"/>
          </a:xfrm>
        </p:spPr>
        <p:txBody>
          <a:bodyPr>
            <a:noAutofit/>
          </a:bodyPr>
          <a:lstStyle/>
          <a:p>
            <a:pPr lvl="1" algn="ctr">
              <a:defRPr/>
            </a:pPr>
            <a:r>
              <a:rPr lang="ru-RU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Реализация Программы профилактики  нарушений обязательных требований в 202</a:t>
            </a:r>
            <a:r>
              <a:rPr lang="en-US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2</a:t>
            </a:r>
            <a:r>
              <a:rPr lang="ru-RU" sz="2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Times New Roman" pitchFamily="18" charset="0"/>
              </a:rPr>
              <a:t> году</a:t>
            </a:r>
            <a:r>
              <a:rPr lang="ru-RU" sz="2400" b="1" kern="1200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br>
              <a:rPr lang="ru-RU" sz="2400" b="1" kern="1200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400" b="1" kern="1200" dirty="0">
              <a:ln w="11430"/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0" y="1583703"/>
            <a:ext cx="10016836" cy="4434142"/>
          </a:xfrm>
        </p:spPr>
        <p:txBody>
          <a:bodyPr>
            <a:noAutofit/>
          </a:bodyPr>
          <a:lstStyle/>
          <a:p>
            <a:pPr>
              <a:tabLst>
                <a:tab pos="3852863" algn="l"/>
              </a:tabLst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Информирование об обязательных требованиях по применению цен на ЖНВЛП на сайте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 здравоохранения Удмуртской Республики,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актуализация нормативных актов  (НПА)  при внесении в них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изменений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tabLst>
                <a:tab pos="3852863" algn="l"/>
              </a:tabLst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Информирование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предельных оптовых и розничных ценах, зарегистрированных и внесенных в ГРЛС, на сайте Министерства здравоохранения Удмуртской Республики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ежемесячную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актуализацию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tabLst>
                <a:tab pos="3852863" algn="l"/>
              </a:tabLst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Разъяснительная работа: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консультирование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объектов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контроля;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размещен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Руководством по соблюдению обязательных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требований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 об Итогах реализации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профилактики;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3852863" algn="l"/>
              </a:tabLst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профилактического визита.</a:t>
            </a:r>
          </a:p>
          <a:p>
            <a:pPr lvl="0" algn="just" defTabSz="449263">
              <a:defRPr/>
            </a:pP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en-US" sz="1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49263">
              <a:defRPr/>
            </a:pPr>
            <a:endParaRPr lang="en-US" sz="1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449263">
              <a:defRPr/>
            </a:pPr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9263">
              <a:defRPr/>
            </a:pPr>
            <a:endParaRPr lang="ru-RU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49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F6783990-2A3E-457D-B92D-C2BBB40A1BDA}"/>
              </a:ext>
            </a:extLst>
          </p:cNvPr>
          <p:cNvSpPr/>
          <p:nvPr/>
        </p:nvSpPr>
        <p:spPr>
          <a:xfrm>
            <a:off x="4172388" y="4414464"/>
            <a:ext cx="3759200" cy="1645919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правоприменительной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</a:p>
          <a:p>
            <a:pPr algn="ctr"/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677D77A8-9F8D-4668-92A6-165A4C14DAE7}"/>
              </a:ext>
            </a:extLst>
          </p:cNvPr>
          <p:cNvSpPr/>
          <p:nvPr/>
        </p:nvSpPr>
        <p:spPr>
          <a:xfrm>
            <a:off x="1257294" y="902725"/>
            <a:ext cx="2298699" cy="1262223"/>
          </a:xfrm>
          <a:prstGeom prst="roundRect">
            <a:avLst/>
          </a:prstGeom>
          <a:solidFill>
            <a:srgbClr val="F6DAE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799" y="106361"/>
            <a:ext cx="8645237" cy="3378244"/>
          </a:xfrm>
        </p:spPr>
        <p:txBody>
          <a:bodyPr>
            <a:noAutofit/>
          </a:bodyPr>
          <a:lstStyle/>
          <a:p>
            <a:pPr lvl="1" algn="ctr"/>
            <a:r>
              <a:rPr lang="en-US" sz="1900" b="1" kern="1200" dirty="0" smtClean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1900" b="1" kern="1200" dirty="0" smtClean="0">
                <a:ln w="11430"/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Виды</a:t>
            </a:r>
            <a:b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профилактических мероприятий  </a:t>
            </a:r>
            <a:r>
              <a:rPr lang="en-US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 условия  </a:t>
            </a:r>
            <a:b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их проведения  </a:t>
            </a:r>
            <a:r>
              <a:rPr lang="en-US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(статья 45 ФЗ № 248-ФЗ)                                                       </a:t>
            </a:r>
            <a:endParaRPr lang="ru-RU" sz="2000" b="1" kern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1EB54D28-C856-4B5D-A15B-80A36FCD5631}"/>
              </a:ext>
            </a:extLst>
          </p:cNvPr>
          <p:cNvSpPr/>
          <p:nvPr/>
        </p:nvSpPr>
        <p:spPr>
          <a:xfrm>
            <a:off x="8625017" y="902725"/>
            <a:ext cx="2246184" cy="123521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предостережения 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D36F563A-BE79-4F25-A695-B59CFEEBA681}"/>
              </a:ext>
            </a:extLst>
          </p:cNvPr>
          <p:cNvSpPr/>
          <p:nvPr/>
        </p:nvSpPr>
        <p:spPr>
          <a:xfrm>
            <a:off x="7171412" y="2920686"/>
            <a:ext cx="1970117" cy="134666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algn="ctr"/>
            <a:endParaRPr lang="ru-RU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24455EB-4690-4363-BF8B-27C3333A32D6}"/>
              </a:ext>
            </a:extLst>
          </p:cNvPr>
          <p:cNvSpPr/>
          <p:nvPr/>
        </p:nvSpPr>
        <p:spPr>
          <a:xfrm>
            <a:off x="1257294" y="1143001"/>
            <a:ext cx="22987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84679299-9F76-41C1-A9E2-AFD35B7210C9}"/>
              </a:ext>
            </a:extLst>
          </p:cNvPr>
          <p:cNvSpPr/>
          <p:nvPr/>
        </p:nvSpPr>
        <p:spPr>
          <a:xfrm>
            <a:off x="2863844" y="2961311"/>
            <a:ext cx="2024040" cy="12635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визит 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39D2DBAD-0ED9-42CB-A486-F05323396D2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986064" y="6800623"/>
            <a:ext cx="9612663" cy="132192"/>
          </a:xfrm>
        </p:spPr>
        <p:txBody>
          <a:bodyPr>
            <a:noAutofit/>
          </a:bodyPr>
          <a:lstStyle/>
          <a:p>
            <a:pPr marL="182563" lvl="2" indent="0" algn="just">
              <a:spcBef>
                <a:spcPts val="800"/>
              </a:spcBef>
              <a:buNone/>
              <a:tabLst>
                <a:tab pos="182563" algn="l"/>
              </a:tabLst>
            </a:pP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11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5298" y="624997"/>
            <a:ext cx="9455151" cy="41195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  <a:tabLst>
                <a:tab pos="90170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Мероприятия Программы профилактики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FFC9A-CCA7-458D-A21A-3A1BEAA2722D}"/>
              </a:ext>
            </a:extLst>
          </p:cNvPr>
          <p:cNvSpPr/>
          <p:nvPr/>
        </p:nvSpPr>
        <p:spPr>
          <a:xfrm rot="10800000" flipV="1">
            <a:off x="1282045" y="921326"/>
            <a:ext cx="9840450" cy="590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ФЗ №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248-ФЗ) </a:t>
            </a:r>
            <a:endParaRPr 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Посредством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на сайте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здравоохранения Удмуртской Республики: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НПА по региональному государственному контролю (надзору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НПА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содержащих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обязательные требования, информацию о мерах ответственности, применяемых при их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нарушении;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предельных оптовых и розничных ценах на ЖНВЛП, рассчитанных от зарегистрированных предельных отпускных цен производителей, внесённых в Государственный реестр предельных отпускных цен производителей ЖНВЛП (ежемесячно, не позднее 25 числа текущего месяца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Актуализированных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Руководств по соблюдению  обязательных требований и докладов с Руководством с указанием наиболее частых видов нарушений обязательных требований  и рекомендаций  по их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недопущению;  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 профилактики рисков причинения вреда (ущерба) и доклада об Итогах реализации Программы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профилактики;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Исчерпывающего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перечня сведений (документов), запрашиваемых Министерством здравоохранения Удмуртской Республики у контролируемых лиц при проведении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(надзорных) мероприятий с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взаимодействием;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способах получения консультаций по вопросам соблюдения обязательных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требований;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порядке досудебного обжалования решений Министерством здравоохранения Удмуртской Республики , действий (бездействия) его должностных лиц. Порядок подачи жалобы на нарушения моратория на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проверки;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Докладов с результатами обзоров практики (в т.ч.: статистики количества проведенных </a:t>
            </a: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Контрольных (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надзорных)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мероприятий,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перечня часто встречающихся нарушений обязательных требований,</a:t>
            </a: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принятых мерах воздействия  к нарушителям, в т.ч. о привлечении к административной</a:t>
            </a: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ответственности )</a:t>
            </a:r>
          </a:p>
          <a:p>
            <a:pPr marL="274320" indent="-274320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tabLst>
                <a:tab pos="3852863" algn="l"/>
              </a:tabLst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Доклада о региональном государственном контроле  (надзоре) за отчетный год</a:t>
            </a:r>
          </a:p>
          <a:p>
            <a:pPr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В иных формах:  в информационных письмах, на семинарах и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конференциях 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т.д.</a:t>
            </a:r>
          </a:p>
          <a:p>
            <a:pPr>
              <a:spcAft>
                <a:spcPts val="0"/>
              </a:spcAft>
            </a:pPr>
            <a:endParaRPr lang="ru-RU" sz="13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Предварительное информирование | Интера - таможенный представите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16" y="5025038"/>
            <a:ext cx="2686640" cy="171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96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0435" y="686467"/>
            <a:ext cx="9455151" cy="468837"/>
          </a:xfrm>
        </p:spPr>
        <p:txBody>
          <a:bodyPr>
            <a:normAutofit/>
          </a:bodyPr>
          <a:lstStyle/>
          <a:p>
            <a:pPr>
              <a:tabLst>
                <a:tab pos="90170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FFC9A-CCA7-458D-A21A-3A1BEAA2722D}"/>
              </a:ext>
            </a:extLst>
          </p:cNvPr>
          <p:cNvSpPr/>
          <p:nvPr/>
        </p:nvSpPr>
        <p:spPr>
          <a:xfrm rot="10800000" flipV="1">
            <a:off x="821868" y="1490127"/>
            <a:ext cx="987760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9017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 </a:t>
            </a:r>
            <a:r>
              <a:rPr lang="ru-RU" sz="1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52 ФЗ №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r>
              <a:rPr lang="ru-RU" sz="1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endParaRPr 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Обязательный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профилактический визит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проводится на основании решения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Удмуртской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путем использования видео-конференц-связи</a:t>
            </a: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форме профилактической беседы по месту осуществления деятельности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контролируемого лица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Обязательный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профилактический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визит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проводится  в отношении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контролируемых лиц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приступающих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(или) приступивших к фармацевтической деятельности не позднее 1 года с момента получении лицензии на фармацевтическую деятельность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отношении контролируемых лиц, отнесенных к категории значительного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риска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Обязательный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визит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осуществляется 1 раз в год в отношении одного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контролируемого лица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Уведомление о проведении обязательного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профилактического визита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направляется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контролируемому лицу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позднее чем за 5 рабочих дней до даты его проведения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Контролируемое лицо вправе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отказаться от проведения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профилактического визита,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уведомив об этом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Удмуртской Республики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позднее чем за 3 рабочих дня до даты его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проведения.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проведении профилактического визита: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осуществляется взаимодействие, информация предоставляется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понятной и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доступной форме. 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олученные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разъяснения носят рекомендательный характер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Сведения о проведении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профилактического визита заносятся должностными лицами в ФГИС «ЕРКНМ».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243" y="4669971"/>
            <a:ext cx="2821756" cy="218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0371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7324" y="715305"/>
            <a:ext cx="9455151" cy="468837"/>
          </a:xfrm>
        </p:spPr>
        <p:txBody>
          <a:bodyPr>
            <a:normAutofit/>
          </a:bodyPr>
          <a:lstStyle/>
          <a:p>
            <a:pPr>
              <a:tabLst>
                <a:tab pos="90170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FFC9A-CCA7-458D-A21A-3A1BEAA2722D}"/>
              </a:ext>
            </a:extLst>
          </p:cNvPr>
          <p:cNvSpPr/>
          <p:nvPr/>
        </p:nvSpPr>
        <p:spPr>
          <a:xfrm rot="10800000" flipV="1">
            <a:off x="1291472" y="1356435"/>
            <a:ext cx="1024303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правоприменительной практики (обзор практики) проводится  для решения следующих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 </a:t>
            </a:r>
            <a:r>
              <a:rPr lang="ru-RU" sz="1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№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248-ФЗ) </a:t>
            </a:r>
            <a:endParaRPr 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90170" algn="l"/>
              </a:tabLst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Выявление типичных нарушений обязательных требований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причин, факторов и условий, способствующих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возникновению, анализ случаев причинения вреда, выявление источников и факторов риска причинения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вреда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рекомендаций по результатам обзора практики в отношении мер, которые должны приниматься контролируемым лицом в целях недопущения нарушений обязательных требований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Ежегодный обзор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обсуждается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 публичных мероприятиях (семинарах) и на сайте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Удмуртской Республики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размещается доклад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доклада.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i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обзора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практики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включается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Доклад о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региональном государственном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контроле (надзоре) за отчетный год    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789715"/>
            <a:ext cx="5551714" cy="206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794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457" y="756635"/>
            <a:ext cx="9455151" cy="468837"/>
          </a:xfrm>
        </p:spPr>
        <p:txBody>
          <a:bodyPr>
            <a:normAutofit/>
          </a:bodyPr>
          <a:lstStyle/>
          <a:p>
            <a:pPr>
              <a:tabLst>
                <a:tab pos="90170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Мероприятия  Программы профилактики  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FFC9A-CCA7-458D-A21A-3A1BEAA2722D}"/>
              </a:ext>
            </a:extLst>
          </p:cNvPr>
          <p:cNvSpPr/>
          <p:nvPr/>
        </p:nvSpPr>
        <p:spPr>
          <a:xfrm rot="10800000" flipV="1">
            <a:off x="1611980" y="1447700"/>
            <a:ext cx="1001126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контролируемого лица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50 ФЗ №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248-ФЗ)</a:t>
            </a:r>
            <a:endParaRPr 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Удмуртской Республики осуществляет консультирование контролируемых лиц и всех заинтересованных лиц по всем вопросам, касающихся организации и проведения регионального государственного контроля (надзора) за применением цен на лекарственные препараты, включенные в перечень жизненно необходимых и важнейших лекарственных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препаратов (ЖНВЛП),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следующих формах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79388" indent="-179388" algn="just">
              <a:buFontTx/>
              <a:buChar char="-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телефону 8(3412) 220066 доб.288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личном приеме должностными лицами Министерства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Удмуртской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Республики, уполномоченными на осуществление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регионального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государственного контроля (надзора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проведение профилактических мероприятий;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при проведении контрольных (надзорных) мероприятий.</a:t>
            </a:r>
            <a:b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84" y="4685122"/>
            <a:ext cx="4633784" cy="203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946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018" y="-76200"/>
            <a:ext cx="9455151" cy="774700"/>
          </a:xfrm>
        </p:spPr>
        <p:txBody>
          <a:bodyPr>
            <a:normAutofit fontScale="90000"/>
          </a:bodyPr>
          <a:lstStyle/>
          <a:p>
            <a:pPr>
              <a:tabLst>
                <a:tab pos="90170" algn="l"/>
              </a:tabLst>
            </a:pPr>
            <a: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Мероприятия  </a:t>
            </a:r>
            <a:r>
              <a:rPr lang="ru-RU" sz="27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Программы профилактики </a:t>
            </a:r>
            <a:br>
              <a:rPr lang="ru-RU" sz="27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</a:br>
            <a:endParaRPr lang="ru-RU" sz="27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6FFC9A-CCA7-458D-A21A-3A1BEAA2722D}"/>
              </a:ext>
            </a:extLst>
          </p:cNvPr>
          <p:cNvSpPr/>
          <p:nvPr/>
        </p:nvSpPr>
        <p:spPr>
          <a:xfrm rot="10800000" flipV="1">
            <a:off x="839703" y="365614"/>
            <a:ext cx="1066099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недопустимости нарушения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</a:t>
            </a:r>
            <a:r>
              <a:rPr lang="ru-RU" sz="1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248-ФЗ)</a:t>
            </a:r>
            <a:endParaRPr lang="ru-RU" sz="1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объявляется при: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наличии  сведений о готовящихся нарушениях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обязательных требований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признаках нарушений обязательных требований 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 отсутствии подтвержденных данных о том, что нарушение обязательных требований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причинило вред (ущерб) охраняемым законом ценностям либо создало угрозу причинения вреда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содержит:</a:t>
            </a: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указание на нарушение/ признаки нарушения обязательных требований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НПА, предусматривающие обязательных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требований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информацию о том, какие конкретно действия (бездействие)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контролируемых лиц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могут привести/приводят к нарушению обязательных требований </a:t>
            </a: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предложение о принятии мер по обеспечению соблюдения обязательных требований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принять меры по обеспечению соблюдения обязательных требований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Контролируемое лицо вправе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10 рабочих дней со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дня получения предостережения подать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здравоохранения Удмуртской Республики возражение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указав: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наименование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юр.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лица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фамилия, имя, отчество ИП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ИНН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 дату и номер предостережения </a:t>
            </a:r>
          </a:p>
          <a:p>
            <a:pPr marL="171450" indent="-171450" algn="just">
              <a:buFontTx/>
              <a:buChar char="-"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обоснование позиции в отношении указанных в предостережении действий (бездействия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юр. лица, ИП  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Возражение рассматривается уполномоченными должностными лицами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 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Удмуртской Республики,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 по результатам рассмотрения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направляется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контролируемому лицу 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20 рабочих дней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 дня получения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возражения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отсутствии возражений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контролируемое лицо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направляет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</a:t>
            </a:r>
          </a:p>
          <a:p>
            <a:pPr algn="just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здравоохранения </a:t>
            </a:r>
            <a:r>
              <a:rPr lang="ru-RU" sz="1400" b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Удмуртской </a:t>
            </a:r>
            <a:r>
              <a:rPr lang="ru-RU" sz="1400" b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предостережения.  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" t="-1069" r="-352" b="1069"/>
          <a:stretch/>
        </p:blipFill>
        <p:spPr bwMode="auto">
          <a:xfrm>
            <a:off x="8079288" y="4121063"/>
            <a:ext cx="3983276" cy="25888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1387847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88540" y="-18192"/>
            <a:ext cx="9393576" cy="62388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Мониторинг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цен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на ЖНВЛП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52600" y="163513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639120" y="772427"/>
            <a:ext cx="4056845" cy="7620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Амбулаторный сегмент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аптечных организаций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053070" y="762000"/>
            <a:ext cx="4329046" cy="78285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Госпитальный сегмент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медицинских организации 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643668" y="1688801"/>
            <a:ext cx="8796271" cy="442779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Уровень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розничных цен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амбулаторного сегмента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ЖНВЛП  в Удмуртской Республике 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снизился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- 0,3%,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том числе: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– цены на ЖНВЛП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российского производства на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1,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%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–цены  на ЖНВЛП зарубежного производства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-2,0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% </a:t>
            </a:r>
          </a:p>
          <a:p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рост цен в целом составил </a:t>
            </a:r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0,5%</a:t>
            </a:r>
            <a:endParaRPr lang="ru-RU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Уровень закупочных цен госпитального сегмента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ЖНВЛП в Удмуртской Республике 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повысился на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3,1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% , в том числе:</a:t>
            </a: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–за счет ЖНВЛП российского производства на 4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,8%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–за счет ЖНВЛП зарубежного производства на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-0,4%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РФ рост цен  в целом составил  </a:t>
            </a:r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 </a:t>
            </a:r>
            <a:r>
              <a:rPr lang="ru-RU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Результаты мониторинга ежемесячно публикуются на сайте Росздравнадзора </a:t>
            </a:r>
            <a:r>
              <a:rPr lang="ru-RU" sz="1600" b="1" dirty="0" smtClean="0">
                <a:solidFill>
                  <a:srgbClr val="3CC2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www.roszdravnadzor.ru</a:t>
            </a:r>
            <a:r>
              <a:rPr lang="ru-RU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1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 flipV="1">
            <a:off x="9749306" y="6400799"/>
            <a:ext cx="70189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1112109" y="827903"/>
            <a:ext cx="10144896" cy="5745891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5825329" y="593124"/>
            <a:ext cx="738757" cy="11673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564086" y="3526971"/>
            <a:ext cx="1151164" cy="181247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0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88" y="790778"/>
            <a:ext cx="10239207" cy="5737411"/>
          </a:xfrm>
          <a:prstGeom prst="rect">
            <a:avLst/>
          </a:prstGeom>
        </p:spPr>
      </p:pic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2222881" y="5331342"/>
            <a:ext cx="8544560" cy="11079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8000"/>
              </a:schemeClr>
            </a:glow>
            <a:outerShdw blurRad="838200" dist="38100" dir="5400000" sx="104000" sy="104000" algn="ctr" rotWithShape="0">
              <a:schemeClr val="bg1"/>
            </a:outerShdw>
          </a:effectLst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6600" b="1" i="1" dirty="0" smtClean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381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3897</TotalTime>
  <Words>1997</Words>
  <Application>Microsoft Office PowerPoint</Application>
  <PresentationFormat>Произвольный</PresentationFormat>
  <Paragraphs>248</Paragraphs>
  <Slides>22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Кнопка</vt:lpstr>
      <vt:lpstr>Диаграмма</vt:lpstr>
      <vt:lpstr>     Результаты правоприменительной практики при осуществлении регионального государственного контроля (надзора) за применением цен на лекарственные препараты, включенные в перечень жизненно необходимых и важнейших лекарственных препаратов               за 2022  год </vt:lpstr>
      <vt:lpstr>Презентация PowerPoint</vt:lpstr>
      <vt:lpstr>Презентация PowerPoint</vt:lpstr>
      <vt:lpstr>Доля организаций в сфере оптовой и розничной торговли (по состоянию на 31 декабря 2022 года  лекарственными препаратами в Удмуртии)</vt:lpstr>
      <vt:lpstr>Виды контрольных (надзорных) мероприятий (статья 56 ФЗ № 248-ФЗ)  </vt:lpstr>
      <vt:lpstr>          Министерство здравоохранения Удмуртской Республики  при осуществлении регионального государственного контроля (надзора) за применением цен на ЖНВЛП, относит объекты контроля к одной из следующих категорий риска причинения вреда (ущерба):  1) значительный риск; 2) средний риск; 3) умеренный риск; 4) низкий риск.  Периодичность проведения плановых контрольных (надзорных) мероприятий в отношении объектов контроля, осуществляется  в зависимости от присвоенной категории риска причинения вреда (ущерба).  Отнесение объектов контроля к определенной категории риска осуществляется на основании сопоставления их характеристик с критериями отнесения объектов контроля к категориям риска (приложение к Положению о региональном государственном контроле (надзоре) за применением цен на лекарственные препараты, включенные в перечень жизненно необходимых и важнейших лекарственных препаратов, утвержденного постановлением Правительства Удмуртской Республики от 28 сентября 2021 г. № 522).   </vt:lpstr>
      <vt:lpstr>Особенности организации и осуществления государственного контроля (надзора) в 2022 году </vt:lpstr>
      <vt:lpstr>Типичные нарушения обязательных требований</vt:lpstr>
      <vt:lpstr> Административная ответственность  за нарушения обязательных требований </vt:lpstr>
      <vt:lpstr>Презентация PowerPoint</vt:lpstr>
      <vt:lpstr>Основные цели профилактики нарушений обязательных требований</vt:lpstr>
      <vt:lpstr>Организация и проведение мероприятий, направленных на профилактику  нарушений обязательных требований в 2022 году</vt:lpstr>
      <vt:lpstr>Реализация Программы профилактики  нарушений обязательных требований в 2022 году  </vt:lpstr>
      <vt:lpstr> Виды профилактических мероприятий   и условия   их проведения    (статья 45 ФЗ № 248-ФЗ)                                                       </vt:lpstr>
      <vt:lpstr>Мероприятия Программы профилактики</vt:lpstr>
      <vt:lpstr>Мероприятия  Программы профилактики   </vt:lpstr>
      <vt:lpstr>Мероприятия  Программы профилактики   </vt:lpstr>
      <vt:lpstr>Мероприятия  Программы профилактики   </vt:lpstr>
      <vt:lpstr> Мероприятия  Программы профилактики  </vt:lpstr>
      <vt:lpstr>Мониторинг цен на ЖНВЛП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регионального государственного контроля  за применением цен на ЖНВЛП  в 2018 году на территории Удмуртской Республики</dc:title>
  <dc:creator>User</dc:creator>
  <cp:lastModifiedBy>Смолянкина Наталия Антоновна</cp:lastModifiedBy>
  <cp:revision>407</cp:revision>
  <cp:lastPrinted>2023-11-01T11:43:23Z</cp:lastPrinted>
  <dcterms:created xsi:type="dcterms:W3CDTF">2019-02-26T11:08:46Z</dcterms:created>
  <dcterms:modified xsi:type="dcterms:W3CDTF">2023-11-01T12:00:46Z</dcterms:modified>
</cp:coreProperties>
</file>