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8" r:id="rId1"/>
  </p:sldMasterIdLst>
  <p:notesMasterIdLst>
    <p:notesMasterId r:id="rId21"/>
  </p:notesMasterIdLst>
  <p:sldIdLst>
    <p:sldId id="287" r:id="rId2"/>
    <p:sldId id="279" r:id="rId3"/>
    <p:sldId id="286" r:id="rId4"/>
    <p:sldId id="296" r:id="rId5"/>
    <p:sldId id="295" r:id="rId6"/>
    <p:sldId id="260" r:id="rId7"/>
    <p:sldId id="300" r:id="rId8"/>
    <p:sldId id="299" r:id="rId9"/>
    <p:sldId id="269" r:id="rId10"/>
    <p:sldId id="277" r:id="rId11"/>
    <p:sldId id="281" r:id="rId12"/>
    <p:sldId id="297" r:id="rId13"/>
    <p:sldId id="298" r:id="rId14"/>
    <p:sldId id="291" r:id="rId15"/>
    <p:sldId id="273" r:id="rId16"/>
    <p:sldId id="274" r:id="rId17"/>
    <p:sldId id="283" r:id="rId18"/>
    <p:sldId id="301" r:id="rId19"/>
    <p:sldId id="302" r:id="rId20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448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00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>
        <p:guide pos="6448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5"/>
      <c:hPercent val="5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708485209789055"/>
          <c:y val="0.2045480386583286"/>
          <c:w val="0.83870967741935487"/>
          <c:h val="0.60338983050847461"/>
        </c:manualLayout>
      </c:layout>
      <c:pie3DChart>
        <c:varyColors val="1"/>
        <c:ser>
          <c:idx val="0"/>
          <c:order val="0"/>
          <c:spPr>
            <a:solidFill>
              <a:srgbClr val="9999FF"/>
            </a:solidFill>
            <a:ln w="34961">
              <a:noFill/>
            </a:ln>
          </c:spPr>
          <c:explosion val="25"/>
          <c:dPt>
            <c:idx val="0"/>
            <c:bubble3D val="0"/>
          </c:dPt>
          <c:dPt>
            <c:idx val="1"/>
            <c:bubble3D val="0"/>
            <c:spPr>
              <a:solidFill>
                <a:srgbClr val="993366"/>
              </a:solidFill>
              <a:ln w="34961">
                <a:noFill/>
              </a:ln>
            </c:spPr>
          </c:dPt>
          <c:val>
            <c:numRef>
              <c:f>Лист1!$B$33:$B$34</c:f>
              <c:numCache>
                <c:formatCode>General</c:formatCode>
                <c:ptCount val="2"/>
                <c:pt idx="0">
                  <c:v>31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6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20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0.64215</cdr:x>
      <cdr:y>0.83627</cdr:y>
    </cdr:from>
    <cdr:to>
      <cdr:x>0.98636</cdr:x>
      <cdr:y>1</cdr:y>
    </cdr:to>
    <cdr:sp macro="" textlink="">
      <cdr:nvSpPr>
        <cdr:cNvPr id="2" name="Прямоугольник 1"/>
        <cdr:cNvSpPr/>
      </cdr:nvSpPr>
      <cdr:spPr bwMode="auto">
        <a:xfrm xmlns:a="http://schemas.openxmlformats.org/drawingml/2006/main">
          <a:off x="4392662" y="4670425"/>
          <a:ext cx="2354560" cy="914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0.70529</cdr:x>
      <cdr:y>0.82638</cdr:y>
    </cdr:from>
    <cdr:to>
      <cdr:x>0.83896</cdr:x>
      <cdr:y>0.99011</cdr:y>
    </cdr:to>
    <cdr:sp macro="" textlink="">
      <cdr:nvSpPr>
        <cdr:cNvPr id="3" name="Прямоугольник 2"/>
        <cdr:cNvSpPr/>
      </cdr:nvSpPr>
      <cdr:spPr bwMode="auto">
        <a:xfrm xmlns:a="http://schemas.openxmlformats.org/drawingml/2006/main">
          <a:off x="4824536" y="4615185"/>
          <a:ext cx="914400" cy="9144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0.32641</cdr:x>
      <cdr:y>0.80162</cdr:y>
    </cdr:from>
    <cdr:to>
      <cdr:x>0.92317</cdr:x>
      <cdr:y>0.98991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26613" y="4413252"/>
          <a:ext cx="4985018" cy="10366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</a:t>
          </a:r>
          <a:r>
            <a:rPr lang="ru-RU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рганизации розничной </a:t>
          </a:r>
        </a:p>
        <a:p xmlns:a="http://schemas.openxmlformats.org/drawingml/2006/main">
          <a:r>
            <a:rPr lang="ru-RU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</a:t>
          </a:r>
          <a:r>
            <a:rPr lang="ru-RU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орговли лекарственными </a:t>
          </a:r>
        </a:p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препаратами</a:t>
          </a:r>
          <a:endParaRPr lang="ru-RU" sz="20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F0E87-27F6-4647-A45E-7F340E6C6F74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2718C-8361-4C7C-A479-2DF708BF9F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728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98463" y="1243013"/>
            <a:ext cx="5964237" cy="33559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B51E50-A4BF-4C85-8534-A420FEC283F2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076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2718C-8361-4C7C-A479-2DF708BF9FFF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751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98463" y="1243013"/>
            <a:ext cx="5964237" cy="33559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395" name="Номер слайда 3"/>
          <p:cNvSpPr txBox="1">
            <a:spLocks noGrp="1"/>
          </p:cNvSpPr>
          <p:nvPr/>
        </p:nvSpPr>
        <p:spPr bwMode="auto">
          <a:xfrm>
            <a:off x="5547488" y="7030101"/>
            <a:ext cx="4242103" cy="371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745" tIns="45870" rIns="91745" bIns="45870" anchor="b"/>
          <a:lstStyle/>
          <a:p>
            <a:pPr algn="r"/>
            <a:fld id="{5B744A07-9F13-42C6-9688-2272D99A57F6}" type="slidenum">
              <a:rPr lang="ru-RU" sz="1200">
                <a:solidFill>
                  <a:srgbClr val="000000"/>
                </a:solidFill>
                <a:latin typeface="Calibri" pitchFamily="34" charset="0"/>
              </a:rPr>
              <a:pPr algn="r"/>
              <a:t>17</a:t>
            </a:fld>
            <a:endParaRPr lang="ru-RU" sz="12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020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1189096" y="5617774"/>
            <a:ext cx="9843913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319937" y="1016990"/>
            <a:ext cx="9572977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320801" y="1009651"/>
            <a:ext cx="9572977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1026029" y="702069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10568399" y="655232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02934" y="1794935"/>
            <a:ext cx="7631291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2934" y="3736622"/>
            <a:ext cx="761623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027569" y="5357593"/>
            <a:ext cx="1618428" cy="365125"/>
          </a:xfrm>
        </p:spPr>
        <p:txBody>
          <a:bodyPr/>
          <a:lstStyle/>
          <a:p>
            <a:fld id="{63F8B6ED-CA3B-4755-935C-E74203C86D1F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65393" y="5357593"/>
            <a:ext cx="671312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85241" y="5357593"/>
            <a:ext cx="738697" cy="365125"/>
          </a:xfrm>
        </p:spPr>
        <p:txBody>
          <a:bodyPr/>
          <a:lstStyle>
            <a:lvl1pPr algn="ctr">
              <a:defRPr/>
            </a:lvl1pPr>
          </a:lstStyle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639" y="2239431"/>
            <a:ext cx="8338725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690" y="3725335"/>
            <a:ext cx="8308623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731264" y="2121407"/>
            <a:ext cx="42672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217920" y="2119313"/>
            <a:ext cx="42672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7160" y="2122312"/>
            <a:ext cx="391936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47559" y="2122311"/>
            <a:ext cx="3925824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731264" y="2944368"/>
            <a:ext cx="4303776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3535" y="2944813"/>
            <a:ext cx="4303776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5961889" y="603504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999745" y="576072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8635" y="2020042"/>
            <a:ext cx="4086436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6472388" y="1150993"/>
            <a:ext cx="4027723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0834" y="3623748"/>
            <a:ext cx="4065188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55598" y="5885673"/>
            <a:ext cx="1618428" cy="365125"/>
          </a:xfrm>
        </p:spPr>
        <p:txBody>
          <a:bodyPr/>
          <a:lstStyle/>
          <a:p>
            <a:fld id="{63F8B6ED-CA3B-4755-935C-E74203C86D1F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06" y="5829262"/>
            <a:ext cx="469680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76418" y="5896962"/>
            <a:ext cx="738697" cy="365125"/>
          </a:xfrm>
        </p:spPr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842903" y="6058038"/>
            <a:ext cx="10295468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998940" y="576868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993412" y="575769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5958497" y="605163"/>
            <a:ext cx="505192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5953025" y="603920"/>
            <a:ext cx="505192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3161475" y="293953"/>
            <a:ext cx="757108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8467351" y="238675"/>
            <a:ext cx="566928" cy="7559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475232" y="2020824"/>
            <a:ext cx="408432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6531487" y="1207272"/>
            <a:ext cx="3885151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536192" y="3621024"/>
            <a:ext cx="4059936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8461249" y="5888738"/>
            <a:ext cx="1618428" cy="365125"/>
          </a:xfrm>
        </p:spPr>
        <p:txBody>
          <a:bodyPr/>
          <a:lstStyle/>
          <a:p>
            <a:fld id="{63F8B6ED-CA3B-4755-935C-E74203C86D1F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1219426" y="5831038"/>
            <a:ext cx="4425391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10082786" y="5900027"/>
            <a:ext cx="738697" cy="365125"/>
          </a:xfrm>
        </p:spPr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2" y="925691"/>
            <a:ext cx="1907823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0962" y="1106313"/>
            <a:ext cx="690503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B6ED-CA3B-4755-935C-E74203C86D1F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3" name="Дата 5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50A74266-EE3E-4950-B1A3-7290D75C3DF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280901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38201" y="6069330"/>
            <a:ext cx="1056132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75360" y="575310"/>
            <a:ext cx="102616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75360" y="576072"/>
            <a:ext cx="10261600" cy="5715000"/>
          </a:xfrm>
          <a:prstGeom prst="rect">
            <a:avLst/>
          </a:prstGeom>
          <a:blipFill dpi="0" rotWithShape="1">
            <a:blip r:embed="rId14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435684">
            <a:off x="724989" y="273091"/>
            <a:ext cx="757108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4096196">
            <a:off x="10914593" y="203675"/>
            <a:ext cx="566928" cy="755904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0031" y="817583"/>
            <a:ext cx="9286993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50721" y="2119257"/>
            <a:ext cx="8261873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06118" y="5809153"/>
            <a:ext cx="1618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63F8B6ED-CA3B-4755-935C-E74203C86D1F}" type="datetimeFigureOut">
              <a:rPr lang="ru-RU" smtClean="0"/>
              <a:t>11.02.2020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9202" y="5809153"/>
            <a:ext cx="73869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26937" y="5809153"/>
            <a:ext cx="738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8E50C40-5326-475D-92DB-8132DF28858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  <p:sldLayoutId id="214748438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chart" Target="../charts/chart1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22052" y="1393370"/>
            <a:ext cx="7769667" cy="4325042"/>
          </a:xfrm>
          <a:effectLst>
            <a:outerShdw blurRad="673100" dist="254000" algn="ctr" rotWithShape="0">
              <a:schemeClr val="tx2">
                <a:lumMod val="40000"/>
                <a:lumOff val="60000"/>
                <a:alpha val="32000"/>
              </a:schemeClr>
            </a:outerShdw>
          </a:effectLst>
        </p:spPr>
        <p:txBody>
          <a:bodyPr>
            <a:noAutofit/>
            <a:scene3d>
              <a:camera prst="orthographicFront"/>
              <a:lightRig rig="freezing" dir="t"/>
            </a:scene3d>
          </a:bodyPr>
          <a:lstStyle/>
          <a:p>
            <a:pPr algn="ctr"/>
            <a: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r>
              <a:rPr lang="ru-RU" sz="3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3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r>
              <a:rPr lang="ru-RU" sz="3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30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/>
            </a:r>
            <a:br>
              <a:rPr lang="ru-RU" sz="3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Результаты правоприменительной практики при осуществлении регионального государственного контроля за применением цен на лекарственные препараты, включенные в перечень жизненно необходимых и 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  <a:reflection endPos="0" dir="5400000" sy="-100000" algn="bl" rotWithShape="0"/>
                </a:effectLst>
              </a:rPr>
              <a:t>важнейших</a:t>
            </a:r>
            <a: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  <a:t> лекарственных препаратов за 2019 год</a:t>
            </a:r>
            <a:br>
              <a:rPr lang="ru-RU" sz="28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254000" dist="63500" dir="5400000" algn="ctr" rotWithShape="0">
                    <a:schemeClr val="tx2">
                      <a:lumMod val="60000"/>
                      <a:lumOff val="40000"/>
                      <a:alpha val="63000"/>
                    </a:schemeClr>
                  </a:outerShdw>
                </a:effectLst>
              </a:rPr>
            </a:br>
            <a:endParaRPr lang="ru-RU" sz="2800" b="1" i="1" dirty="0">
              <a:solidFill>
                <a:schemeClr val="accent5">
                  <a:lumMod val="50000"/>
                </a:schemeClr>
              </a:solidFill>
              <a:effectLst>
                <a:outerShdw blurRad="254000" dist="63500" dir="5400000" algn="ctr" rotWithShape="0">
                  <a:schemeClr val="tx2">
                    <a:lumMod val="60000"/>
                    <a:lumOff val="40000"/>
                    <a:alpha val="63000"/>
                  </a:scheme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007522" y="6164218"/>
            <a:ext cx="2347415" cy="480421"/>
          </a:xfrm>
        </p:spPr>
        <p:txBody>
          <a:bodyPr>
            <a:normAutofit/>
          </a:bodyPr>
          <a:lstStyle/>
          <a:p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8931" y="220556"/>
            <a:ext cx="1623654" cy="12177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87606" y="-15434"/>
            <a:ext cx="87485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Министерство здравоохранения Удмуртской Республики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51" y="217468"/>
            <a:ext cx="1623654" cy="121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95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4578" y="643342"/>
            <a:ext cx="9104195" cy="762000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Нормативно-правовые основания осуществления </a:t>
            </a:r>
            <a:b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регионального государственного контроля </a:t>
            </a:r>
            <a:b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 применением цен на ЖНВЛП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856096" y="207371"/>
            <a:ext cx="8153400" cy="10668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1800" b="1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97417" y="1661777"/>
            <a:ext cx="8338783" cy="77773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rgbClr val="3333FF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/>
              <a:t>      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государственный контроль - это деятельность уполномоченных органов исполнительной власти субъекта РФ, осуществляемая самостоятельно за счет средств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 РФ</a:t>
            </a:r>
          </a:p>
          <a:p>
            <a:pPr algn="ctr">
              <a:defRPr/>
            </a:pP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(ч. 3 ст. 2 ФЗ от 26.12.2008 № 294-ФЗ)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31053" y="2811456"/>
            <a:ext cx="8338783" cy="70144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3333FF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уществление регионального государственного контроля за применением цен на ЖНВЛП –  прямые полномочия органов исполнительной власти субъекта РФ </a:t>
            </a:r>
          </a:p>
          <a:p>
            <a:pPr algn="ctr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(ч. 3 ст. 6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ФЗ от 12.04.2010 № 61-ФЗ)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953742" y="5119861"/>
            <a:ext cx="8338783" cy="117064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3333FF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400" b="1" dirty="0"/>
          </a:p>
          <a:p>
            <a:pPr algn="ctr">
              <a:defRPr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 по осуществлению регионального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контроля за применением цен </a:t>
            </a:r>
          </a:p>
          <a:p>
            <a:pPr algn="ctr">
              <a:defRPr/>
            </a:pP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ЖНВЛП в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Удмуртской Республике возложены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Министерство здравоохранения Удмуртской Республики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(Постановление Правительства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Удмуртской Республики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20.12.2017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540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5864707" y="2390214"/>
            <a:ext cx="471487" cy="421242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6" name="Стрелка вниз 165"/>
          <p:cNvSpPr/>
          <p:nvPr/>
        </p:nvSpPr>
        <p:spPr>
          <a:xfrm>
            <a:off x="5864702" y="3501517"/>
            <a:ext cx="471487" cy="424943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5" name="Скругленный прямоугольник 164"/>
          <p:cNvSpPr/>
          <p:nvPr/>
        </p:nvSpPr>
        <p:spPr>
          <a:xfrm>
            <a:off x="1953742" y="3926460"/>
            <a:ext cx="8338783" cy="74665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3333FF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Порядок  осуществления органами  исполнительной власти субъектов РФ регионального государственного контроля за применением на ЖНВЛП </a:t>
            </a:r>
          </a:p>
          <a:p>
            <a:pPr algn="ctr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(Постановление Правительства РФ от 06.05.2015 № 434) </a:t>
            </a:r>
          </a:p>
        </p:txBody>
      </p:sp>
      <p:sp>
        <p:nvSpPr>
          <p:cNvPr id="168" name="Стрелка вниз 167"/>
          <p:cNvSpPr/>
          <p:nvPr/>
        </p:nvSpPr>
        <p:spPr>
          <a:xfrm>
            <a:off x="5864707" y="4673114"/>
            <a:ext cx="471487" cy="481643"/>
          </a:xfrm>
          <a:prstGeom prst="down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97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альтернативный процесс 7"/>
          <p:cNvSpPr/>
          <p:nvPr/>
        </p:nvSpPr>
        <p:spPr>
          <a:xfrm>
            <a:off x="2825496" y="329184"/>
            <a:ext cx="5449824" cy="1380744"/>
          </a:xfrm>
          <a:prstGeom prst="flowChartAlternateProcess">
            <a:avLst/>
          </a:prstGeom>
          <a:effectLst>
            <a:outerShdw blurRad="711200" dist="279400" dir="18900000" algn="b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государственный контроль за применением цен на ЖНВЛП</a:t>
            </a:r>
          </a:p>
        </p:txBody>
      </p:sp>
      <p:sp>
        <p:nvSpPr>
          <p:cNvPr id="10" name="Блок-схема: сохраненные данные 9"/>
          <p:cNvSpPr/>
          <p:nvPr/>
        </p:nvSpPr>
        <p:spPr>
          <a:xfrm>
            <a:off x="448056" y="1841679"/>
            <a:ext cx="3389848" cy="4641416"/>
          </a:xfrm>
          <a:prstGeom prst="flowChartOnlineStorage">
            <a:avLst/>
          </a:prstGeom>
          <a:solidFill>
            <a:schemeClr val="bg2"/>
          </a:solidFill>
          <a:effectLst>
            <a:outerShdw blurRad="711200" dist="279400" dir="18900000" algn="b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контроля </a:t>
            </a:r>
            <a:r>
              <a:rPr lang="ru-RU" b="1" spc="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объектом контроля обязательных требований</a:t>
            </a:r>
          </a:p>
          <a:p>
            <a:pPr lvl="0"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реализации лекарственных препаратов, включенных в перечень ЖНПЛП</a:t>
            </a:r>
          </a:p>
        </p:txBody>
      </p:sp>
      <p:sp>
        <p:nvSpPr>
          <p:cNvPr id="11" name="Блок-схема: сохраненные данные 10"/>
          <p:cNvSpPr/>
          <p:nvPr/>
        </p:nvSpPr>
        <p:spPr>
          <a:xfrm>
            <a:off x="3717035" y="1841679"/>
            <a:ext cx="3520891" cy="4641417"/>
          </a:xfrm>
          <a:prstGeom prst="flowChartOnlineStorage">
            <a:avLst/>
          </a:prstGeom>
          <a:solidFill>
            <a:schemeClr val="bg2"/>
          </a:solidFill>
          <a:effectLst>
            <a:outerShdw blurRad="711200" dist="279400" dir="18900000" algn="b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r>
              <a:rPr lang="ru-RU" b="1" spc="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</a:t>
            </a:r>
            <a:r>
              <a:rPr lang="ru-RU" b="1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</a:t>
            </a:r>
            <a:r>
              <a:rPr lang="ru-RU" sz="1600" spc="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оптовой торговли лекарственными средствами,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аптечные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 </a:t>
            </a: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предприниматели,</a:t>
            </a: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едицинские организации имеющие лицензию на фармацевтическую деятельность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Блок-схема: сохраненные данные 11"/>
          <p:cNvSpPr/>
          <p:nvPr/>
        </p:nvSpPr>
        <p:spPr>
          <a:xfrm>
            <a:off x="7040879" y="1841679"/>
            <a:ext cx="3466025" cy="4641417"/>
          </a:xfrm>
          <a:prstGeom prst="flowChartOnlineStorage">
            <a:avLst/>
          </a:prstGeom>
          <a:solidFill>
            <a:schemeClr val="bg2"/>
          </a:solidFill>
          <a:effectLst>
            <a:outerShdw blurRad="711200" dist="279400" dir="18900000" algn="bl" rotWithShape="0">
              <a:schemeClr val="bg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r>
              <a:rPr lang="ru-RU" b="1" spc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ЖНВЛП </a:t>
            </a:r>
            <a:r>
              <a:rPr lang="ru-RU" b="1" spc="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endParaRPr lang="ru-RU" sz="1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80000"/>
              </a:lnSpc>
              <a:spcBef>
                <a:spcPct val="20000"/>
              </a:spcBef>
              <a:buClr>
                <a:srgbClr val="AC0000"/>
              </a:buClr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лекарственных препаратов, цены на которые регулируются государством, ежегодно утверждаемый распоряжением Правительства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23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0031" y="817583"/>
            <a:ext cx="9286993" cy="1529832"/>
          </a:xfrm>
        </p:spPr>
        <p:txBody>
          <a:bodyPr>
            <a:noAutofit/>
          </a:bodyPr>
          <a:lstStyle/>
          <a:p>
            <a:r>
              <a:rPr lang="ru-RU" sz="2800" b="1" i="1" dirty="0"/>
              <a:t>Обязательные требования, проверка соблюдения которых осуществляется при исполнении государственной функции</a:t>
            </a:r>
            <a:br>
              <a:rPr lang="ru-RU" sz="2800" b="1" i="1" dirty="0"/>
            </a:br>
            <a:endParaRPr lang="ru-RU" sz="28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0721" y="2470245"/>
            <a:ext cx="8261873" cy="325282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ч.2 </a:t>
            </a:r>
            <a:r>
              <a:rPr lang="ru-RU" dirty="0"/>
              <a:t>ст. 63 Федерального закона от 12.04.2010 № 61-ФЗ «Об обращении лекарственных </a:t>
            </a:r>
            <a:r>
              <a:rPr lang="ru-RU" dirty="0" smtClean="0"/>
              <a:t>средств»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ч. 3 ст. 63 Федерального закона от 12.04.2010 № 61-ФЗ «Об обращении лекарственных препаратов</a:t>
            </a:r>
            <a:r>
              <a:rPr lang="ru-RU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ч. </a:t>
            </a:r>
            <a:r>
              <a:rPr lang="ru-RU" dirty="0" smtClean="0"/>
              <a:t>4 </a:t>
            </a:r>
            <a:r>
              <a:rPr lang="ru-RU" dirty="0"/>
              <a:t>ст. 61 Федерального закона от 12.04.2010 № 61-ФЗ «Об обращении лекарственных средств»)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Постановление </a:t>
            </a:r>
            <a:r>
              <a:rPr lang="ru-RU" dirty="0"/>
              <a:t>Правительства РФ от 29.10.2010г. № 865 «О государственном регулировании цен на лекарственные препараты, включенные в перечень жизненно необходимых и важнейших лекарственных препаратов»</a:t>
            </a:r>
          </a:p>
        </p:txBody>
      </p:sp>
    </p:spTree>
    <p:extLst>
      <p:ext uri="{BB962C8B-B14F-4D97-AF65-F5344CB8AC3E}">
        <p14:creationId xmlns:p14="http://schemas.microsoft.com/office/powerpoint/2010/main" val="81859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-171816"/>
            <a:ext cx="12192000" cy="1700213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1198880" y="0"/>
            <a:ext cx="9804400" cy="1391920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/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о</a:t>
            </a:r>
            <a:r>
              <a:rPr lang="ru-RU" alt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рганизаций </a:t>
            </a:r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</a:t>
            </a:r>
            <a:r>
              <a:rPr lang="ru-RU" alt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оптовой и розничной </a:t>
            </a:r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торговли </a:t>
            </a:r>
            <a:r>
              <a:rPr lang="ru-RU" alt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лекарственными препаратами в </a:t>
            </a:r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Удмуртии </a:t>
            </a:r>
            <a:r>
              <a:rPr lang="ru-RU" alt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31 декабря </a:t>
            </a:r>
            <a:r>
              <a:rPr lang="ru-RU" alt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altLang="ru-RU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года) </a:t>
            </a:r>
            <a:r>
              <a:rPr lang="ru-RU" altLang="ru-RU" sz="2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graphicFrame>
        <p:nvGraphicFramePr>
          <p:cNvPr id="15365" name="Object 11"/>
          <p:cNvGraphicFramePr>
            <a:graphicFrameLocks noGrp="1" noChangeAspect="1"/>
          </p:cNvGraphicFramePr>
          <p:nvPr>
            <p:ph sz="half" idx="1"/>
          </p:nvPr>
        </p:nvGraphicFramePr>
        <p:xfrm>
          <a:off x="6681788" y="1600200"/>
          <a:ext cx="3017837" cy="218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3" name="Диаграмма" r:id="rId3" imgW="4286250" imgH="3105302" progId="Excel.Chart.8">
                  <p:embed/>
                </p:oleObj>
              </mc:Choice>
              <mc:Fallback>
                <p:oleObj name="Диаграмма" r:id="rId3" imgW="4286250" imgH="3105302" progId="Excel.Char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1788" y="1600200"/>
                        <a:ext cx="3017837" cy="218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5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738709126"/>
              </p:ext>
            </p:extLst>
          </p:nvPr>
        </p:nvGraphicFramePr>
        <p:xfrm>
          <a:off x="2214880" y="1341438"/>
          <a:ext cx="8056880" cy="5505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366" name="Text Box 17"/>
          <p:cNvSpPr txBox="1">
            <a:spLocks noChangeArrowheads="1"/>
          </p:cNvSpPr>
          <p:nvPr/>
        </p:nvSpPr>
        <p:spPr bwMode="auto">
          <a:xfrm>
            <a:off x="6240463" y="4508503"/>
            <a:ext cx="1727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r>
              <a:rPr lang="en-US" alt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ru-RU" alt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ru-RU" alt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  <a:endParaRPr lang="ru-RU" alt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7" name="Text Box 18"/>
          <p:cNvSpPr txBox="1">
            <a:spLocks noChangeArrowheads="1"/>
          </p:cNvSpPr>
          <p:nvPr/>
        </p:nvSpPr>
        <p:spPr bwMode="auto">
          <a:xfrm>
            <a:off x="4225925" y="3027366"/>
            <a:ext cx="148748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</a:t>
            </a:r>
            <a:r>
              <a:rPr lang="en-US" alt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0</a:t>
            </a:r>
            <a:r>
              <a:rPr lang="ru-RU" alt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,</a:t>
            </a:r>
            <a:r>
              <a:rPr lang="en-US" alt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6</a:t>
            </a:r>
            <a:r>
              <a:rPr lang="ru-RU" alt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altLang="ru-RU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8" name="Text Box 22"/>
          <p:cNvSpPr txBox="1">
            <a:spLocks noChangeArrowheads="1"/>
          </p:cNvSpPr>
          <p:nvPr/>
        </p:nvSpPr>
        <p:spPr bwMode="auto">
          <a:xfrm>
            <a:off x="2823831" y="1889554"/>
            <a:ext cx="460851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400" b="1" dirty="0" smtClean="0"/>
              <a:t> </a:t>
            </a:r>
            <a:r>
              <a:rPr lang="ru-RU" altLang="ru-RU" b="1" dirty="0" smtClean="0"/>
              <a:t>Организации оптовой торговли лекарственными препаратами</a:t>
            </a:r>
            <a:endParaRPr lang="ru-RU" altLang="ru-RU" b="1" dirty="0"/>
          </a:p>
        </p:txBody>
      </p:sp>
      <p:sp>
        <p:nvSpPr>
          <p:cNvPr id="15369" name="Прямоугольник 2"/>
          <p:cNvSpPr>
            <a:spLocks noChangeArrowheads="1"/>
          </p:cNvSpPr>
          <p:nvPr/>
        </p:nvSpPr>
        <p:spPr bwMode="auto">
          <a:xfrm>
            <a:off x="7608888" y="5876925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54745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i="1" dirty="0"/>
              <a:t>Контрольные мероприятия в форме </a:t>
            </a:r>
            <a:r>
              <a:rPr lang="ru-RU" sz="4000" b="1" i="1" dirty="0" smtClean="0"/>
              <a:t>проверок</a:t>
            </a:r>
            <a:endParaRPr lang="ru-RU" sz="4000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Предмет проверки - соблюдение субъектом обращения лекарственных средств обязательных требований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Плановые </a:t>
            </a:r>
            <a:r>
              <a:rPr lang="ru-RU" dirty="0"/>
              <a:t>и внеплановые проверки:</a:t>
            </a:r>
          </a:p>
          <a:p>
            <a:r>
              <a:rPr lang="ru-RU" dirty="0"/>
              <a:t>•выездная проверка (плановая или внеплановая) проводится по месту нахождения субъекта обращения лекарственных средств и (или) по месту фактического осуществления его деятельности</a:t>
            </a:r>
          </a:p>
          <a:p>
            <a:r>
              <a:rPr lang="ru-RU" dirty="0"/>
              <a:t>•документарная проверка (плановая или внеплановая) проводится по месту нахождения органа государственного контроля</a:t>
            </a:r>
          </a:p>
        </p:txBody>
      </p:sp>
    </p:spTree>
    <p:extLst>
      <p:ext uri="{BB962C8B-B14F-4D97-AF65-F5344CB8AC3E}">
        <p14:creationId xmlns:p14="http://schemas.microsoft.com/office/powerpoint/2010/main" val="354621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4174" y="828944"/>
            <a:ext cx="8596668" cy="949236"/>
          </a:xfrm>
        </p:spPr>
        <p:txBody>
          <a:bodyPr>
            <a:normAutofit/>
          </a:bodyPr>
          <a:lstStyle/>
          <a:p>
            <a:r>
              <a:rPr lang="ru-RU" sz="2400" b="1" dirty="0"/>
              <a:t>Перечень документов, запрашиваемых при </a:t>
            </a:r>
            <a:r>
              <a:rPr lang="ru-RU" sz="2400" b="1" dirty="0" smtClean="0"/>
              <a:t>проверке </a:t>
            </a:r>
            <a:r>
              <a:rPr lang="ru-RU" sz="2400" b="1" dirty="0"/>
              <a:t>от субъекта обращения лекарственных средств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9450" y="2313028"/>
            <a:ext cx="8596668" cy="3682327"/>
          </a:xfrm>
        </p:spPr>
        <p:txBody>
          <a:bodyPr>
            <a:normAutofit/>
          </a:bodyPr>
          <a:lstStyle/>
          <a:p>
            <a:r>
              <a:rPr lang="ru-RU" sz="1900" dirty="0" smtClean="0"/>
              <a:t>•</a:t>
            </a:r>
            <a:r>
              <a:rPr lang="ru-RU" sz="1900" dirty="0"/>
              <a:t>приказ о назначении ответственного лица за ценообразование, доверенность на уполномоченного представителя (в случае отсутствия при проведении проверки и (или) подписании акта проверки директора/генерального директора)</a:t>
            </a:r>
          </a:p>
          <a:p>
            <a:r>
              <a:rPr lang="ru-RU" sz="1900" smtClean="0"/>
              <a:t>•товарные </a:t>
            </a:r>
            <a:r>
              <a:rPr lang="ru-RU" sz="1900" dirty="0"/>
              <a:t>накладные формы ТОРГ-12 или УПД (универсальный передаточный документ)</a:t>
            </a:r>
          </a:p>
          <a:p>
            <a:r>
              <a:rPr lang="ru-RU" sz="1900" dirty="0"/>
              <a:t>•протоколы согласования цен поставки ЖНВЛП</a:t>
            </a:r>
          </a:p>
          <a:p>
            <a:r>
              <a:rPr lang="ru-RU" sz="1900" dirty="0" smtClean="0"/>
              <a:t>•</a:t>
            </a:r>
            <a:r>
              <a:rPr lang="ru-RU" sz="1900" dirty="0"/>
              <a:t>Реестр ЖНВЛП (информация о зарегистрированной предельной отпускной цене на ЖНВЛП, об установленных в </a:t>
            </a:r>
            <a:r>
              <a:rPr lang="ru-RU" sz="1900" dirty="0" smtClean="0"/>
              <a:t>Удмуртской Республике </a:t>
            </a:r>
            <a:r>
              <a:rPr lang="ru-RU" sz="1900" dirty="0"/>
              <a:t>размерах предельных оптовой и розничной </a:t>
            </a:r>
            <a:r>
              <a:rPr lang="ru-RU" sz="1900" dirty="0" smtClean="0"/>
              <a:t>надбавок)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402834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/>
              <a:t>Принятие мер по результатам проверки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В случае выявления нарушений</a:t>
            </a:r>
          </a:p>
          <a:p>
            <a:r>
              <a:rPr lang="ru-RU" sz="2800" dirty="0"/>
              <a:t>•выдаются Предписания </a:t>
            </a:r>
            <a:r>
              <a:rPr lang="ru-RU" sz="2800" dirty="0" smtClean="0"/>
              <a:t>об </a:t>
            </a:r>
            <a:r>
              <a:rPr lang="ru-RU" sz="2800" dirty="0"/>
              <a:t>устранении выявленных нарушений обязательных требований с указанием сроков их устранения</a:t>
            </a:r>
          </a:p>
          <a:p>
            <a:r>
              <a:rPr lang="ru-RU" sz="2800" dirty="0"/>
              <a:t>•составляется Протокол об административном правонарушении</a:t>
            </a:r>
          </a:p>
        </p:txBody>
      </p:sp>
    </p:spTree>
    <p:extLst>
      <p:ext uri="{BB962C8B-B14F-4D97-AF65-F5344CB8AC3E}">
        <p14:creationId xmlns:p14="http://schemas.microsoft.com/office/powerpoint/2010/main" val="120316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i="1" dirty="0"/>
              <a:t>Результаты контрольных мероприятий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4506817"/>
              </p:ext>
            </p:extLst>
          </p:nvPr>
        </p:nvGraphicFramePr>
        <p:xfrm>
          <a:off x="259080" y="30480"/>
          <a:ext cx="11403038" cy="6869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86395"/>
                <a:gridCol w="1410097"/>
                <a:gridCol w="1381611"/>
                <a:gridCol w="1224935"/>
              </a:tblGrid>
              <a:tr h="4967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2017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2018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2019</a:t>
                      </a:r>
                      <a:endParaRPr lang="ru-RU" sz="2800" dirty="0"/>
                    </a:p>
                  </a:txBody>
                  <a:tcPr/>
                </a:tc>
              </a:tr>
              <a:tr h="613668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Проведено</a:t>
                      </a:r>
                      <a:r>
                        <a:rPr lang="ru-RU" b="1" i="1" baseline="0" dirty="0" smtClean="0"/>
                        <a:t> проверок (всего)</a:t>
                      </a:r>
                    </a:p>
                    <a:p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38 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34 </a:t>
                      </a:r>
                    </a:p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38</a:t>
                      </a:r>
                      <a:endParaRPr lang="ru-RU" b="1" dirty="0"/>
                    </a:p>
                  </a:txBody>
                  <a:tcPr/>
                </a:tc>
              </a:tr>
              <a:tr h="372557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Проведено плановых выездных проверок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31</a:t>
                      </a:r>
                      <a:endParaRPr lang="ru-RU" b="1" dirty="0"/>
                    </a:p>
                  </a:txBody>
                  <a:tcPr/>
                </a:tc>
              </a:tr>
              <a:tr h="613668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Проведено внеплановых документарных проверок</a:t>
                      </a:r>
                    </a:p>
                    <a:p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</a:tr>
              <a:tr h="350667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Количество выданных предписаний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</a:tr>
              <a:tr h="613668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Количество</a:t>
                      </a:r>
                      <a:r>
                        <a:rPr lang="ru-RU" b="1" i="1" baseline="0" dirty="0" smtClean="0"/>
                        <a:t> составленных протоколов об административном правонарушении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</a:tr>
              <a:tr h="613668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Общее</a:t>
                      </a:r>
                      <a:r>
                        <a:rPr lang="ru-RU" b="1" i="1" baseline="0" dirty="0" smtClean="0"/>
                        <a:t> количество </a:t>
                      </a:r>
                      <a:r>
                        <a:rPr lang="ru-RU" b="1" i="1" dirty="0" smtClean="0"/>
                        <a:t>рассмотренных дел об административных правонарушениях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</a:t>
                      </a:r>
                      <a:endParaRPr lang="ru-RU" b="1" dirty="0" smtClean="0"/>
                    </a:p>
                  </a:txBody>
                  <a:tcPr/>
                </a:tc>
              </a:tr>
              <a:tr h="1402670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Количество вынесенных административных наказаний в</a:t>
                      </a:r>
                      <a:r>
                        <a:rPr lang="ru-RU" b="1" i="1" baseline="0" dirty="0" smtClean="0"/>
                        <a:t> виде</a:t>
                      </a:r>
                      <a:r>
                        <a:rPr lang="en-US" b="1" i="1" dirty="0" smtClean="0"/>
                        <a:t>:</a:t>
                      </a:r>
                    </a:p>
                    <a:p>
                      <a:r>
                        <a:rPr lang="en-US" b="1" i="1" dirty="0" smtClean="0"/>
                        <a:t> </a:t>
                      </a:r>
                      <a:endParaRPr lang="ru-RU" b="1" i="1" dirty="0" smtClean="0"/>
                    </a:p>
                    <a:p>
                      <a:r>
                        <a:rPr lang="ru-RU" b="1" i="1" dirty="0" smtClean="0"/>
                        <a:t>             </a:t>
                      </a:r>
                      <a:r>
                        <a:rPr lang="en-US" b="1" i="1" dirty="0" smtClean="0"/>
                        <a:t>--</a:t>
                      </a:r>
                      <a:r>
                        <a:rPr lang="ru-RU" b="1" i="1" dirty="0" smtClean="0"/>
                        <a:t> </a:t>
                      </a:r>
                      <a:r>
                        <a:rPr lang="ru-RU" b="1" i="1" baseline="0" dirty="0" smtClean="0"/>
                        <a:t>предупреждения </a:t>
                      </a:r>
                    </a:p>
                    <a:p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-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</a:tr>
              <a:tr h="1589188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            -  административных штрафов </a:t>
                      </a:r>
                    </a:p>
                    <a:p>
                      <a:endParaRPr lang="ru-RU" b="1" i="1" dirty="0" smtClean="0"/>
                    </a:p>
                    <a:p>
                      <a:r>
                        <a:rPr lang="ru-RU" b="1" i="1" dirty="0" smtClean="0"/>
                        <a:t>Общая сумма уплаченных (взысканных)</a:t>
                      </a:r>
                      <a:r>
                        <a:rPr lang="ru-RU" b="1" i="1" baseline="0" dirty="0" smtClean="0"/>
                        <a:t> административных штрафов</a:t>
                      </a:r>
                      <a:endParaRPr lang="ru-RU" b="1" i="1" dirty="0" smtClean="0"/>
                    </a:p>
                    <a:p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20,299</a:t>
                      </a:r>
                    </a:p>
                    <a:p>
                      <a:pPr algn="ctr"/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0,688</a:t>
                      </a:r>
                    </a:p>
                    <a:p>
                      <a:pPr algn="ctr"/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r>
                        <a:rPr lang="ru-RU" b="1" dirty="0" smtClean="0"/>
                        <a:t>10,873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01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413" y="817583"/>
            <a:ext cx="9600612" cy="1202485"/>
          </a:xfrm>
        </p:spPr>
        <p:txBody>
          <a:bodyPr>
            <a:normAutofit/>
          </a:bodyPr>
          <a:lstStyle/>
          <a:p>
            <a:r>
              <a:rPr lang="ru-RU" sz="3200" b="1" i="1" dirty="0"/>
              <a:t>Типичные нарушения обязательных </a:t>
            </a:r>
            <a:r>
              <a:rPr lang="ru-RU" sz="3200" b="1" i="1" dirty="0" smtClean="0"/>
              <a:t>требований</a:t>
            </a:r>
            <a:endParaRPr lang="ru-RU" sz="2000" b="1" i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1594524"/>
              </p:ext>
            </p:extLst>
          </p:nvPr>
        </p:nvGraphicFramePr>
        <p:xfrm>
          <a:off x="382137" y="2020069"/>
          <a:ext cx="9021171" cy="5210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3975"/>
                <a:gridCol w="4977196"/>
              </a:tblGrid>
              <a:tr h="3411740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Нарушение правил формирования оптовых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розничных) отпускных цен на ЖНВЛП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(ч.2 ст. 63 ФЗ № 61-ФЗ, постановление Правительства РФ № 865)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Осуществлять </a:t>
                      </a:r>
                      <a:r>
                        <a:rPr lang="ru-RU" sz="1600" b="1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реализацию</a:t>
                      </a:r>
                      <a:r>
                        <a:rPr lang="ru-RU" sz="1600" b="1" i="0" kern="12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лекарственных препаратов,</a:t>
                      </a:r>
                      <a:r>
                        <a:rPr lang="ru-RU" sz="1600" b="1" i="0" kern="12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1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включенных в перечень ЖНВЛП, по ценам, уровень которых не превышает сумму фактической отпускной цены, установленной производителем лекарственных препаратов и не превышающей зарегистрированной предельной отпускной цены, и размер оптовой надбавки и (или) размер розничной надбавки, не превышающие соответственно размера предельной оптовой надбавки и (или) размера предельной розничной надбавки, установленных в Удмуртской Республике</a:t>
                      </a:r>
                      <a:endParaRPr lang="ru-RU" sz="160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592383">
                <a:tc>
                  <a:txBody>
                    <a:bodyPr/>
                    <a:lstStyle/>
                    <a:p>
                      <a:r>
                        <a:rPr lang="ru-RU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Нарушение порядка оформления протокола согласования цен поставки ЖНВЛП</a:t>
                      </a:r>
                      <a:r>
                        <a:rPr lang="ru-RU" sz="16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(постановление Правительства РФ № 865, Письмо ФАС от 26.02.2016 № АК/11825/16)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u="sng" dirty="0" smtClean="0"/>
                        <a:t>Заполнять все графы протокола</a:t>
                      </a:r>
                      <a:r>
                        <a:rPr lang="ru-RU" sz="1600" b="1" dirty="0" smtClean="0"/>
                        <a:t>, обеспечить </a:t>
                      </a:r>
                      <a:r>
                        <a:rPr lang="ru-RU" sz="1600" b="1" u="sng" dirty="0" smtClean="0"/>
                        <a:t>наличие печати организации</a:t>
                      </a:r>
                      <a:r>
                        <a:rPr lang="ru-RU" sz="1600" b="1" dirty="0" smtClean="0"/>
                        <a:t>, </a:t>
                      </a:r>
                      <a:r>
                        <a:rPr lang="ru-RU" sz="1600" b="1" u="sng" dirty="0" smtClean="0"/>
                        <a:t>даты оформления протокола</a:t>
                      </a:r>
                      <a:r>
                        <a:rPr lang="ru-RU" sz="1600" b="1" dirty="0" smtClean="0"/>
                        <a:t>, </a:t>
                      </a:r>
                      <a:r>
                        <a:rPr lang="ru-RU" sz="1600" b="1" u="sng" dirty="0" smtClean="0"/>
                        <a:t>подписи уполномоченных лиц</a:t>
                      </a:r>
                      <a:r>
                        <a:rPr lang="ru-RU" sz="1600" b="1" u="none" dirty="0" smtClean="0"/>
                        <a:t>.</a:t>
                      </a:r>
                      <a:endParaRPr lang="ru-RU" sz="16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8591" y="2838734"/>
            <a:ext cx="2993409" cy="29206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385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4715" y="437924"/>
            <a:ext cx="6477000" cy="868362"/>
          </a:xfrm>
        </p:spPr>
        <p:txBody>
          <a:bodyPr>
            <a:noAutofit/>
          </a:bodyPr>
          <a:lstStyle/>
          <a:p>
            <a:pPr lvl="0" algn="ctr"/>
            <a:r>
              <a:rPr lang="ru-RU" sz="2200" b="1" dirty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200" b="1" dirty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Административная ответственность </a:t>
            </a:r>
            <a:r>
              <a:rPr lang="en-US" sz="2400" b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за нарушения обязательных требований</a:t>
            </a:r>
            <a:r>
              <a:rPr lang="ru-RU" sz="2400" b="1" dirty="0">
                <a:ln w="11430"/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n w="11430"/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n w="11430"/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356" y="1306286"/>
            <a:ext cx="9962866" cy="494211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1 статьи 14.6 КоАП</a:t>
            </a:r>
          </a:p>
          <a:p>
            <a:pPr marL="0" indent="0" algn="just">
              <a:buNone/>
            </a:pPr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Завышение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регулируемых государством цен, предельных цен, установленных надбавок к ценам, завышение максимальной розничной цены, указанной производителем  </a:t>
            </a: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граждан – 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5 000  рублей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долж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лиц 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50 000  рублей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дисквалификацию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срок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трех лет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юр. лиц - в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двукратном размере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излишне полученной выручки от реализации товара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sz="1600" b="1" u="sng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весь период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течение которого совершалось правонарушение, но не более одного года</a:t>
            </a:r>
          </a:p>
          <a:p>
            <a:pPr marL="0" indent="0" algn="ctr">
              <a:buNone/>
            </a:pP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2 статьи 14.6 КоАП</a:t>
            </a:r>
          </a:p>
          <a:p>
            <a:pPr marL="0" indent="0" algn="just">
              <a:buNone/>
            </a:pP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Занижение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регулируемых государством цен, предельных цен, установленных надбавок к ценам, нарушение установленного порядка регулирования цен, а равно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иное нарушение</a:t>
            </a:r>
            <a:r>
              <a:rPr lang="ru-RU" sz="16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установленного порядка ценообразования </a:t>
            </a: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граждан – 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5 000  рублей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долж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лиц –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50 000  рублей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дисквалификацию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срок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трех лет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юр.лиц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100 000  рублей </a:t>
            </a: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16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5 статья 19.5   КоАП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Невыполнение</a:t>
            </a:r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установленный срок законного предписания</a:t>
            </a: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долж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лиц в размере – 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50 000 рублей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дисквалификацию на срок до трех лет</a:t>
            </a:r>
            <a:endParaRPr lang="ru-RU" sz="16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Bef>
                <a:spcPts val="0"/>
              </a:spcBef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юр. лиц </a:t>
            </a:r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100 000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600" b="1" u="sng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150 000  рублей</a:t>
            </a:r>
          </a:p>
          <a:p>
            <a:pPr marL="0" indent="0" algn="just">
              <a:buNone/>
            </a:pPr>
            <a:endParaRPr lang="ru-RU" sz="2000" b="1" u="sng" dirty="0">
              <a:solidFill>
                <a:srgbClr val="FF0000"/>
              </a:solidFill>
            </a:endParaRPr>
          </a:p>
          <a:p>
            <a:pPr marL="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ru-RU" sz="15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  <a:tabLst>
                <a:tab pos="541338" algn="l"/>
              </a:tabLst>
            </a:pP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417911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0185" y="941696"/>
            <a:ext cx="9614260" cy="4781373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Постановление Правительства Российской Федерации  от 16.12.2019 №1683 « О внесении изменений в некоторые акты Правительства Российской Федерации в части  государственной регистрации и перерегистрации предельных отпускных цен на лекарственные препараты, включенные в перечень ЖНВЛП» (</a:t>
            </a:r>
            <a:r>
              <a:rPr lang="ru-RU" b="1" dirty="0" smtClean="0"/>
              <a:t>постановление вступило в силу с 17.12.2019 года) </a:t>
            </a:r>
          </a:p>
          <a:p>
            <a:pPr marL="0" indent="0">
              <a:buNone/>
            </a:pPr>
            <a:r>
              <a:rPr lang="ru-RU" sz="3200" b="1" dirty="0" smtClean="0"/>
              <a:t>Изменение</a:t>
            </a:r>
            <a:r>
              <a:rPr lang="ru-RU" sz="3200" b="1" dirty="0"/>
              <a:t>: </a:t>
            </a:r>
            <a:endParaRPr lang="ru-RU" sz="3200" b="1" dirty="0" smtClean="0"/>
          </a:p>
          <a:p>
            <a:pPr marL="0" indent="0">
              <a:buNone/>
            </a:pPr>
            <a:r>
              <a:rPr lang="ru-RU" dirty="0" smtClean="0"/>
              <a:t>Внесение изменений в форму протокола согласования цен поставки лекарственных препаратов , включенных в перечень ЖНВЛП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2850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6" y="115910"/>
            <a:ext cx="11874322" cy="664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0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7201" y="916772"/>
            <a:ext cx="9286993" cy="1202485"/>
          </a:xfrm>
        </p:spPr>
        <p:txBody>
          <a:bodyPr>
            <a:normAutofit/>
          </a:bodyPr>
          <a:lstStyle/>
          <a:p>
            <a:r>
              <a:rPr lang="ru-RU" sz="3200" b="1" i="1" dirty="0"/>
              <a:t>Основные направления реформирования контрольно-надзорной деятельности</a:t>
            </a:r>
            <a:endParaRPr lang="ru-RU" sz="32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0721" y="1957589"/>
            <a:ext cx="8261873" cy="3992450"/>
          </a:xfrm>
        </p:spPr>
        <p:txBody>
          <a:bodyPr>
            <a:noAutofit/>
          </a:bodyPr>
          <a:lstStyle/>
          <a:p>
            <a:r>
              <a:rPr lang="ru-RU" dirty="0" smtClean="0"/>
              <a:t>Усиление </a:t>
            </a:r>
            <a:r>
              <a:rPr lang="ru-RU" dirty="0"/>
              <a:t>профилактического направления </a:t>
            </a:r>
            <a:endParaRPr lang="ru-RU" dirty="0" smtClean="0"/>
          </a:p>
          <a:p>
            <a:r>
              <a:rPr lang="ru-RU" dirty="0" smtClean="0"/>
              <a:t>Увеличение </a:t>
            </a:r>
            <a:r>
              <a:rPr lang="ru-RU" dirty="0"/>
              <a:t>количества выданных </a:t>
            </a:r>
            <a:r>
              <a:rPr lang="ru-RU" dirty="0" smtClean="0"/>
              <a:t>Предостережений о недопустимости </a:t>
            </a:r>
            <a:r>
              <a:rPr lang="ru-RU" dirty="0"/>
              <a:t>нарушения обязательных требований </a:t>
            </a:r>
            <a:endParaRPr lang="ru-RU" dirty="0" smtClean="0"/>
          </a:p>
          <a:p>
            <a:r>
              <a:rPr lang="ru-RU" dirty="0" smtClean="0"/>
              <a:t>Продолжение </a:t>
            </a:r>
            <a:r>
              <a:rPr lang="ru-RU" dirty="0"/>
              <a:t>поэтапного внедрения модулей государственной информационной системы «Типовое облачное решение, обеспечивающее автоматизацию контрольно-надзорной деятельности». </a:t>
            </a:r>
          </a:p>
          <a:p>
            <a:pPr algn="just"/>
            <a:r>
              <a:rPr lang="ru-RU" dirty="0" smtClean="0"/>
              <a:t>Своевременное размещение информации </a:t>
            </a:r>
            <a:r>
              <a:rPr lang="ru-RU" dirty="0"/>
              <a:t>о проводимых </a:t>
            </a:r>
            <a:r>
              <a:rPr lang="ru-RU" dirty="0" smtClean="0"/>
              <a:t>проверках и их результатах в </a:t>
            </a:r>
            <a:r>
              <a:rPr lang="ru-RU" dirty="0"/>
              <a:t>ФГИС «Единый реестр проверок</a:t>
            </a:r>
            <a:r>
              <a:rPr lang="ru-RU" dirty="0" smtClean="0"/>
              <a:t>»,</a:t>
            </a:r>
          </a:p>
        </p:txBody>
      </p:sp>
    </p:spTree>
    <p:extLst>
      <p:ext uri="{BB962C8B-B14F-4D97-AF65-F5344CB8AC3E}">
        <p14:creationId xmlns:p14="http://schemas.microsoft.com/office/powerpoint/2010/main" val="408311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</a:rPr>
              <a:t>Основные цели профилактики нарушений обязательных требований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1220" y="1869743"/>
            <a:ext cx="8596668" cy="42260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Предупреждение </a:t>
            </a:r>
            <a:r>
              <a:rPr lang="ru-RU" dirty="0"/>
              <a:t>нарушений субъектами обращения лекарственных средств обязательных требований</a:t>
            </a:r>
          </a:p>
          <a:p>
            <a:r>
              <a:rPr lang="ru-RU" dirty="0" smtClean="0"/>
              <a:t>Устранение  причин, факторов и условий, </a:t>
            </a:r>
            <a:r>
              <a:rPr lang="ru-RU" dirty="0"/>
              <a:t>способных привести к нарушению обязательных требований и причинению вреда охраняемым законом ценностям</a:t>
            </a:r>
          </a:p>
          <a:p>
            <a:r>
              <a:rPr lang="ru-RU" dirty="0" smtClean="0"/>
              <a:t>Формирование </a:t>
            </a:r>
            <a:r>
              <a:rPr lang="ru-RU" dirty="0"/>
              <a:t>моделей социально-ответственного, добросовестного, правового поведения подконтрольных субъектов</a:t>
            </a:r>
          </a:p>
          <a:p>
            <a:r>
              <a:rPr lang="ru-RU" dirty="0" smtClean="0"/>
              <a:t>Повышение </a:t>
            </a:r>
            <a:r>
              <a:rPr lang="ru-RU" dirty="0"/>
              <a:t>прозрачности системы контрольной </a:t>
            </a:r>
            <a:r>
              <a:rPr lang="ru-RU" dirty="0" smtClean="0"/>
              <a:t>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15138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</a:rPr>
              <a:t>Реализация программы профилактики нарушений обязательных требований</a:t>
            </a:r>
            <a:br>
              <a:rPr lang="ru-RU" sz="2800" b="1" i="1" dirty="0">
                <a:solidFill>
                  <a:schemeClr val="accent5">
                    <a:lumMod val="50000"/>
                  </a:schemeClr>
                </a:solidFill>
              </a:rPr>
            </a:br>
            <a:endParaRPr lang="ru-RU" sz="28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8299" y="1692322"/>
            <a:ext cx="9799092" cy="403074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b="1" dirty="0" smtClean="0"/>
              <a:t>Программа профилактики </a:t>
            </a:r>
            <a:r>
              <a:rPr lang="ru-RU" sz="1600" dirty="0" smtClean="0"/>
              <a:t>нарушений обязательных требований,</a:t>
            </a:r>
            <a:r>
              <a:rPr lang="en-US" sz="1600" dirty="0" smtClean="0"/>
              <a:t> </a:t>
            </a:r>
            <a:r>
              <a:rPr lang="ru-RU" sz="1600" dirty="0" smtClean="0"/>
              <a:t>утвержденная распоряжением Министерства здравоохранения Удмуртской Республики от 04.07.2019 №0760, </a:t>
            </a:r>
            <a:r>
              <a:rPr lang="ru-RU" sz="1600" b="1" dirty="0" smtClean="0"/>
              <a:t>исполнена</a:t>
            </a:r>
            <a:r>
              <a:rPr lang="en-US" sz="1600" b="1" dirty="0" smtClean="0"/>
              <a:t> </a:t>
            </a:r>
            <a:r>
              <a:rPr lang="ru-RU" sz="1600" b="1" dirty="0" smtClean="0"/>
              <a:t>в</a:t>
            </a:r>
            <a:r>
              <a:rPr lang="en-US" sz="1600" b="1" dirty="0" smtClean="0"/>
              <a:t> </a:t>
            </a:r>
            <a:r>
              <a:rPr lang="ru-RU" sz="1600" b="1" dirty="0" smtClean="0"/>
              <a:t>полном</a:t>
            </a:r>
            <a:r>
              <a:rPr lang="en-US" sz="1600" b="1" dirty="0" smtClean="0"/>
              <a:t> </a:t>
            </a:r>
            <a:r>
              <a:rPr lang="ru-RU" sz="1600" b="1" dirty="0" smtClean="0"/>
              <a:t>объеме, в т. ч.: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1600" dirty="0" smtClean="0"/>
              <a:t>•ежемесячно актуализировалась и размещалась на официальном сайте Министерства информация о предельных оптовых и розничных ценах на ЖНВЛП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1600" dirty="0" smtClean="0"/>
              <a:t>•размещены на официальном сайте Министерства и обновлялись перечни нормативно правовых актов или их отдельных частей, содержащих обязательные требования, оценка соблюдения которых является предметом регионального государственного контроля</a:t>
            </a:r>
            <a:r>
              <a:rPr lang="en-US" sz="1600" dirty="0" smtClean="0"/>
              <a:t>;</a:t>
            </a:r>
            <a:r>
              <a:rPr lang="ru-RU" sz="1600" dirty="0" smtClean="0"/>
              <a:t>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1600" dirty="0" smtClean="0"/>
              <a:t>•проводилась разъяснительная работа  с подконтрольными субъектами  по вопросам соблюдения обязательных требований, содержащихся в нормативных правовых актах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1600" dirty="0" smtClean="0"/>
              <a:t>•подготовлены и размещены на сайте Министерства:</a:t>
            </a:r>
            <a:endParaRPr lang="en-US" sz="1600" dirty="0" smtClean="0"/>
          </a:p>
          <a:p>
            <a:pPr marL="0" indent="0" algn="just">
              <a:buNone/>
            </a:pPr>
            <a:r>
              <a:rPr lang="ru-RU" sz="1600" dirty="0" smtClean="0"/>
              <a:t>-  доклад</a:t>
            </a:r>
            <a:r>
              <a:rPr lang="en-US" sz="1600" dirty="0" smtClean="0"/>
              <a:t> </a:t>
            </a:r>
            <a:r>
              <a:rPr lang="ru-RU" sz="1600" dirty="0" smtClean="0"/>
              <a:t>с</a:t>
            </a:r>
            <a:r>
              <a:rPr lang="en-US" sz="1600" dirty="0" smtClean="0"/>
              <a:t> </a:t>
            </a:r>
            <a:r>
              <a:rPr lang="ru-RU" sz="1600" dirty="0" smtClean="0"/>
              <a:t>руководством</a:t>
            </a:r>
            <a:r>
              <a:rPr lang="en-US" sz="1600" dirty="0" smtClean="0"/>
              <a:t> </a:t>
            </a:r>
            <a:r>
              <a:rPr lang="ru-RU" sz="1600" dirty="0" smtClean="0"/>
              <a:t>по</a:t>
            </a:r>
            <a:r>
              <a:rPr lang="en-US" sz="1600" dirty="0" smtClean="0"/>
              <a:t> </a:t>
            </a:r>
            <a:r>
              <a:rPr lang="ru-RU" sz="1600" dirty="0" smtClean="0"/>
              <a:t>соблюдению</a:t>
            </a:r>
            <a:r>
              <a:rPr lang="en-US" sz="1600" dirty="0" smtClean="0"/>
              <a:t> </a:t>
            </a:r>
            <a:r>
              <a:rPr lang="ru-RU" sz="1600" dirty="0" smtClean="0"/>
              <a:t>обязательных</a:t>
            </a:r>
            <a:r>
              <a:rPr lang="en-US" sz="1600" dirty="0" smtClean="0"/>
              <a:t> </a:t>
            </a:r>
            <a:r>
              <a:rPr lang="ru-RU" sz="1600" dirty="0" smtClean="0"/>
              <a:t>требований</a:t>
            </a:r>
            <a:r>
              <a:rPr lang="en-US" sz="1600" dirty="0" smtClean="0"/>
              <a:t>;</a:t>
            </a:r>
            <a:endParaRPr lang="ru-RU" sz="1600" dirty="0" smtClean="0"/>
          </a:p>
          <a:p>
            <a:pPr marL="0" indent="0" algn="just">
              <a:buNone/>
            </a:pPr>
            <a:r>
              <a:rPr lang="ru-RU" sz="1600" dirty="0" smtClean="0"/>
              <a:t>-</a:t>
            </a:r>
            <a:r>
              <a:rPr lang="en-US" sz="1600" dirty="0" smtClean="0"/>
              <a:t> </a:t>
            </a:r>
            <a:r>
              <a:rPr lang="ru-RU" sz="1600" dirty="0" smtClean="0"/>
              <a:t> сведения об итогах реализации  программы профилактики обязательных требований</a:t>
            </a:r>
            <a:r>
              <a:rPr lang="ru-RU" sz="1600" dirty="0"/>
              <a:t>.</a:t>
            </a:r>
            <a:endParaRPr lang="ru-RU" sz="1600" dirty="0" smtClean="0"/>
          </a:p>
          <a:p>
            <a:pPr>
              <a:buFont typeface="Wingdings" panose="05000000000000000000" pitchFamily="2" charset="2"/>
              <a:buChar char="v"/>
            </a:pPr>
            <a:endParaRPr lang="ru-RU" sz="1200" i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52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-19050"/>
            <a:ext cx="6919913" cy="62388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Мониторинг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цен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на ЖНВЛП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752600" y="163513"/>
            <a:ext cx="8153400" cy="10668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1800" b="1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58374" name="Группа 7"/>
          <p:cNvGrpSpPr>
            <a:grpSpLocks/>
          </p:cNvGrpSpPr>
          <p:nvPr/>
        </p:nvGrpSpPr>
        <p:grpSpPr bwMode="auto">
          <a:xfrm>
            <a:off x="1882775" y="1328738"/>
            <a:ext cx="406400" cy="5529262"/>
            <a:chOff x="10" y="10"/>
            <a:chExt cx="640" cy="9782"/>
          </a:xfrm>
        </p:grpSpPr>
        <p:sp>
          <p:nvSpPr>
            <p:cNvPr id="58375" name="Freeform 6"/>
            <p:cNvSpPr>
              <a:spLocks/>
            </p:cNvSpPr>
            <p:nvPr/>
          </p:nvSpPr>
          <p:spPr bwMode="auto">
            <a:xfrm>
              <a:off x="10" y="10"/>
              <a:ext cx="640" cy="637"/>
            </a:xfrm>
            <a:custGeom>
              <a:avLst/>
              <a:gdLst>
                <a:gd name="T0" fmla="*/ 268 w 640"/>
                <a:gd name="T1" fmla="*/ 2 h 637"/>
                <a:gd name="T2" fmla="*/ 218 w 640"/>
                <a:gd name="T3" fmla="*/ 14 h 637"/>
                <a:gd name="T4" fmla="*/ 172 w 640"/>
                <a:gd name="T5" fmla="*/ 33 h 637"/>
                <a:gd name="T6" fmla="*/ 131 w 640"/>
                <a:gd name="T7" fmla="*/ 59 h 637"/>
                <a:gd name="T8" fmla="*/ 93 w 640"/>
                <a:gd name="T9" fmla="*/ 91 h 637"/>
                <a:gd name="T10" fmla="*/ 61 w 640"/>
                <a:gd name="T11" fmla="*/ 128 h 637"/>
                <a:gd name="T12" fmla="*/ 35 w 640"/>
                <a:gd name="T13" fmla="*/ 170 h 637"/>
                <a:gd name="T14" fmla="*/ 16 w 640"/>
                <a:gd name="T15" fmla="*/ 216 h 637"/>
                <a:gd name="T16" fmla="*/ 4 w 640"/>
                <a:gd name="T17" fmla="*/ 265 h 637"/>
                <a:gd name="T18" fmla="*/ 0 w 640"/>
                <a:gd name="T19" fmla="*/ 317 h 637"/>
                <a:gd name="T20" fmla="*/ 4 w 640"/>
                <a:gd name="T21" fmla="*/ 369 h 637"/>
                <a:gd name="T22" fmla="*/ 16 w 640"/>
                <a:gd name="T23" fmla="*/ 419 h 637"/>
                <a:gd name="T24" fmla="*/ 35 w 640"/>
                <a:gd name="T25" fmla="*/ 464 h 637"/>
                <a:gd name="T26" fmla="*/ 61 w 640"/>
                <a:gd name="T27" fmla="*/ 506 h 637"/>
                <a:gd name="T28" fmla="*/ 93 w 640"/>
                <a:gd name="T29" fmla="*/ 544 h 637"/>
                <a:gd name="T30" fmla="*/ 131 w 640"/>
                <a:gd name="T31" fmla="*/ 576 h 637"/>
                <a:gd name="T32" fmla="*/ 172 w 640"/>
                <a:gd name="T33" fmla="*/ 602 h 637"/>
                <a:gd name="T34" fmla="*/ 218 w 640"/>
                <a:gd name="T35" fmla="*/ 621 h 637"/>
                <a:gd name="T36" fmla="*/ 268 w 640"/>
                <a:gd name="T37" fmla="*/ 633 h 637"/>
                <a:gd name="T38" fmla="*/ 320 w 640"/>
                <a:gd name="T39" fmla="*/ 637 h 637"/>
                <a:gd name="T40" fmla="*/ 371 w 640"/>
                <a:gd name="T41" fmla="*/ 633 h 637"/>
                <a:gd name="T42" fmla="*/ 421 w 640"/>
                <a:gd name="T43" fmla="*/ 621 h 637"/>
                <a:gd name="T44" fmla="*/ 467 w 640"/>
                <a:gd name="T45" fmla="*/ 602 h 637"/>
                <a:gd name="T46" fmla="*/ 508 w 640"/>
                <a:gd name="T47" fmla="*/ 576 h 637"/>
                <a:gd name="T48" fmla="*/ 546 w 640"/>
                <a:gd name="T49" fmla="*/ 544 h 637"/>
                <a:gd name="T50" fmla="*/ 578 w 640"/>
                <a:gd name="T51" fmla="*/ 506 h 637"/>
                <a:gd name="T52" fmla="*/ 604 w 640"/>
                <a:gd name="T53" fmla="*/ 464 h 637"/>
                <a:gd name="T54" fmla="*/ 623 w 640"/>
                <a:gd name="T55" fmla="*/ 419 h 637"/>
                <a:gd name="T56" fmla="*/ 635 w 640"/>
                <a:gd name="T57" fmla="*/ 369 h 637"/>
                <a:gd name="T58" fmla="*/ 640 w 640"/>
                <a:gd name="T59" fmla="*/ 317 h 637"/>
                <a:gd name="T60" fmla="*/ 635 w 640"/>
                <a:gd name="T61" fmla="*/ 265 h 637"/>
                <a:gd name="T62" fmla="*/ 623 w 640"/>
                <a:gd name="T63" fmla="*/ 216 h 637"/>
                <a:gd name="T64" fmla="*/ 604 w 640"/>
                <a:gd name="T65" fmla="*/ 170 h 637"/>
                <a:gd name="T66" fmla="*/ 578 w 640"/>
                <a:gd name="T67" fmla="*/ 128 h 637"/>
                <a:gd name="T68" fmla="*/ 546 w 640"/>
                <a:gd name="T69" fmla="*/ 91 h 637"/>
                <a:gd name="T70" fmla="*/ 508 w 640"/>
                <a:gd name="T71" fmla="*/ 59 h 637"/>
                <a:gd name="T72" fmla="*/ 467 w 640"/>
                <a:gd name="T73" fmla="*/ 33 h 637"/>
                <a:gd name="T74" fmla="*/ 421 w 640"/>
                <a:gd name="T75" fmla="*/ 14 h 637"/>
                <a:gd name="T76" fmla="*/ 371 w 640"/>
                <a:gd name="T77" fmla="*/ 2 h 637"/>
                <a:gd name="T78" fmla="*/ 354 w 640"/>
                <a:gd name="T79" fmla="*/ 0 h 63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0"/>
                <a:gd name="T121" fmla="*/ 0 h 637"/>
                <a:gd name="T122" fmla="*/ 640 w 640"/>
                <a:gd name="T123" fmla="*/ 637 h 63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0" h="637">
                  <a:moveTo>
                    <a:pt x="285" y="0"/>
                  </a:moveTo>
                  <a:lnTo>
                    <a:pt x="268" y="2"/>
                  </a:lnTo>
                  <a:lnTo>
                    <a:pt x="243" y="7"/>
                  </a:lnTo>
                  <a:lnTo>
                    <a:pt x="218" y="14"/>
                  </a:lnTo>
                  <a:lnTo>
                    <a:pt x="195" y="23"/>
                  </a:lnTo>
                  <a:lnTo>
                    <a:pt x="172" y="33"/>
                  </a:lnTo>
                  <a:lnTo>
                    <a:pt x="151" y="45"/>
                  </a:lnTo>
                  <a:lnTo>
                    <a:pt x="131" y="59"/>
                  </a:lnTo>
                  <a:lnTo>
                    <a:pt x="111" y="74"/>
                  </a:lnTo>
                  <a:lnTo>
                    <a:pt x="93" y="91"/>
                  </a:lnTo>
                  <a:lnTo>
                    <a:pt x="77" y="109"/>
                  </a:lnTo>
                  <a:lnTo>
                    <a:pt x="61" y="128"/>
                  </a:lnTo>
                  <a:lnTo>
                    <a:pt x="47" y="149"/>
                  </a:lnTo>
                  <a:lnTo>
                    <a:pt x="35" y="170"/>
                  </a:lnTo>
                  <a:lnTo>
                    <a:pt x="25" y="193"/>
                  </a:lnTo>
                  <a:lnTo>
                    <a:pt x="16" y="216"/>
                  </a:lnTo>
                  <a:lnTo>
                    <a:pt x="9" y="240"/>
                  </a:lnTo>
                  <a:lnTo>
                    <a:pt x="4" y="265"/>
                  </a:lnTo>
                  <a:lnTo>
                    <a:pt x="1" y="291"/>
                  </a:lnTo>
                  <a:lnTo>
                    <a:pt x="0" y="317"/>
                  </a:lnTo>
                  <a:lnTo>
                    <a:pt x="1" y="344"/>
                  </a:lnTo>
                  <a:lnTo>
                    <a:pt x="4" y="369"/>
                  </a:lnTo>
                  <a:lnTo>
                    <a:pt x="9" y="394"/>
                  </a:lnTo>
                  <a:lnTo>
                    <a:pt x="16" y="419"/>
                  </a:lnTo>
                  <a:lnTo>
                    <a:pt x="25" y="442"/>
                  </a:lnTo>
                  <a:lnTo>
                    <a:pt x="35" y="464"/>
                  </a:lnTo>
                  <a:lnTo>
                    <a:pt x="47" y="486"/>
                  </a:lnTo>
                  <a:lnTo>
                    <a:pt x="61" y="506"/>
                  </a:lnTo>
                  <a:lnTo>
                    <a:pt x="77" y="526"/>
                  </a:lnTo>
                  <a:lnTo>
                    <a:pt x="93" y="544"/>
                  </a:lnTo>
                  <a:lnTo>
                    <a:pt x="111" y="560"/>
                  </a:lnTo>
                  <a:lnTo>
                    <a:pt x="131" y="576"/>
                  </a:lnTo>
                  <a:lnTo>
                    <a:pt x="151" y="589"/>
                  </a:lnTo>
                  <a:lnTo>
                    <a:pt x="172" y="602"/>
                  </a:lnTo>
                  <a:lnTo>
                    <a:pt x="195" y="612"/>
                  </a:lnTo>
                  <a:lnTo>
                    <a:pt x="218" y="621"/>
                  </a:lnTo>
                  <a:lnTo>
                    <a:pt x="243" y="628"/>
                  </a:lnTo>
                  <a:lnTo>
                    <a:pt x="268" y="633"/>
                  </a:lnTo>
                  <a:lnTo>
                    <a:pt x="293" y="636"/>
                  </a:lnTo>
                  <a:lnTo>
                    <a:pt x="320" y="637"/>
                  </a:lnTo>
                  <a:lnTo>
                    <a:pt x="346" y="636"/>
                  </a:lnTo>
                  <a:lnTo>
                    <a:pt x="371" y="633"/>
                  </a:lnTo>
                  <a:lnTo>
                    <a:pt x="396" y="628"/>
                  </a:lnTo>
                  <a:lnTo>
                    <a:pt x="421" y="621"/>
                  </a:lnTo>
                  <a:lnTo>
                    <a:pt x="444" y="612"/>
                  </a:lnTo>
                  <a:lnTo>
                    <a:pt x="467" y="602"/>
                  </a:lnTo>
                  <a:lnTo>
                    <a:pt x="488" y="589"/>
                  </a:lnTo>
                  <a:lnTo>
                    <a:pt x="508" y="576"/>
                  </a:lnTo>
                  <a:lnTo>
                    <a:pt x="528" y="560"/>
                  </a:lnTo>
                  <a:lnTo>
                    <a:pt x="546" y="544"/>
                  </a:lnTo>
                  <a:lnTo>
                    <a:pt x="562" y="526"/>
                  </a:lnTo>
                  <a:lnTo>
                    <a:pt x="578" y="506"/>
                  </a:lnTo>
                  <a:lnTo>
                    <a:pt x="592" y="486"/>
                  </a:lnTo>
                  <a:lnTo>
                    <a:pt x="604" y="464"/>
                  </a:lnTo>
                  <a:lnTo>
                    <a:pt x="614" y="442"/>
                  </a:lnTo>
                  <a:lnTo>
                    <a:pt x="623" y="419"/>
                  </a:lnTo>
                  <a:lnTo>
                    <a:pt x="630" y="394"/>
                  </a:lnTo>
                  <a:lnTo>
                    <a:pt x="635" y="369"/>
                  </a:lnTo>
                  <a:lnTo>
                    <a:pt x="638" y="344"/>
                  </a:lnTo>
                  <a:lnTo>
                    <a:pt x="640" y="317"/>
                  </a:lnTo>
                  <a:lnTo>
                    <a:pt x="638" y="291"/>
                  </a:lnTo>
                  <a:lnTo>
                    <a:pt x="635" y="265"/>
                  </a:lnTo>
                  <a:lnTo>
                    <a:pt x="630" y="240"/>
                  </a:lnTo>
                  <a:lnTo>
                    <a:pt x="623" y="216"/>
                  </a:lnTo>
                  <a:lnTo>
                    <a:pt x="614" y="193"/>
                  </a:lnTo>
                  <a:lnTo>
                    <a:pt x="604" y="170"/>
                  </a:lnTo>
                  <a:lnTo>
                    <a:pt x="592" y="149"/>
                  </a:lnTo>
                  <a:lnTo>
                    <a:pt x="578" y="128"/>
                  </a:lnTo>
                  <a:lnTo>
                    <a:pt x="562" y="109"/>
                  </a:lnTo>
                  <a:lnTo>
                    <a:pt x="546" y="91"/>
                  </a:lnTo>
                  <a:lnTo>
                    <a:pt x="528" y="74"/>
                  </a:lnTo>
                  <a:lnTo>
                    <a:pt x="508" y="59"/>
                  </a:lnTo>
                  <a:lnTo>
                    <a:pt x="488" y="45"/>
                  </a:lnTo>
                  <a:lnTo>
                    <a:pt x="467" y="33"/>
                  </a:lnTo>
                  <a:lnTo>
                    <a:pt x="444" y="23"/>
                  </a:lnTo>
                  <a:lnTo>
                    <a:pt x="421" y="14"/>
                  </a:lnTo>
                  <a:lnTo>
                    <a:pt x="396" y="7"/>
                  </a:lnTo>
                  <a:lnTo>
                    <a:pt x="371" y="2"/>
                  </a:lnTo>
                  <a:lnTo>
                    <a:pt x="354" y="0"/>
                  </a:lnTo>
                  <a:lnTo>
                    <a:pt x="285" y="0"/>
                  </a:lnTo>
                </a:path>
              </a:pathLst>
            </a:custGeom>
            <a:solidFill>
              <a:srgbClr val="CFD8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376" name="Freeform 7"/>
            <p:cNvSpPr>
              <a:spLocks/>
            </p:cNvSpPr>
            <p:nvPr/>
          </p:nvSpPr>
          <p:spPr bwMode="auto">
            <a:xfrm>
              <a:off x="330" y="327"/>
              <a:ext cx="20" cy="9465"/>
            </a:xfrm>
            <a:custGeom>
              <a:avLst/>
              <a:gdLst>
                <a:gd name="T0" fmla="*/ 0 w 20"/>
                <a:gd name="T1" fmla="*/ 0 h 9465"/>
                <a:gd name="T2" fmla="*/ 0 w 20"/>
                <a:gd name="T3" fmla="*/ 9464 h 9465"/>
                <a:gd name="T4" fmla="*/ 0 60000 65536"/>
                <a:gd name="T5" fmla="*/ 0 60000 65536"/>
                <a:gd name="T6" fmla="*/ 0 w 20"/>
                <a:gd name="T7" fmla="*/ 0 h 9465"/>
                <a:gd name="T8" fmla="*/ 20 w 20"/>
                <a:gd name="T9" fmla="*/ 9465 h 946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" h="9465">
                  <a:moveTo>
                    <a:pt x="0" y="0"/>
                  </a:moveTo>
                  <a:lnTo>
                    <a:pt x="0" y="9464"/>
                  </a:lnTo>
                </a:path>
              </a:pathLst>
            </a:custGeom>
            <a:noFill/>
            <a:ln w="38100">
              <a:solidFill>
                <a:srgbClr val="CFD8DC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1609858" y="762000"/>
            <a:ext cx="4056845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9pPr>
          </a:lstStyle>
          <a:p>
            <a:pPr algn="ctr" eaLnBrk="1" hangingPunct="1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Амбулаторный сегмент –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37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аптечных организаций 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6053070" y="762000"/>
            <a:ext cx="4329046" cy="78285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9pPr>
          </a:lstStyle>
          <a:p>
            <a:pPr algn="ctr" eaLnBrk="1" hangingPunct="1"/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Госпитальный сегмент – </a:t>
            </a:r>
            <a:r>
              <a:rPr lang="ru-RU" sz="1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34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медицинских организации 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 bwMode="auto">
          <a:xfrm>
            <a:off x="1609859" y="1688804"/>
            <a:ext cx="8796271" cy="45595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/>
              </a:defRPr>
            </a:lvl9pPr>
          </a:lstStyle>
          <a:p>
            <a:endParaRPr lang="ru-RU" sz="1600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розничных цен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амбулаторного сегмента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ЖНВЛП  в Удмуртской Республике 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вырос на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числе:</a:t>
            </a: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–за счет ЖНВЛП российского производства на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–цены  на ЖНВЛП зарубежного производства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1,6% </a:t>
            </a:r>
          </a:p>
          <a:p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рост цен в целом составил 5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,0%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закупочных цен госпитального сегмента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ЖНВЛП в Удмуртской Республике </a:t>
            </a:r>
            <a:endParaRPr 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повысился на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, в том числе:</a:t>
            </a: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–за счет ЖНВЛП российского производства на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3,8%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–за счет ЖНВЛП зарубежного производства на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3,9%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РФ рост цен  в целом составил 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5,1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Удмуртской Республике за 2019 год зарегистрировано </a:t>
            </a:r>
            <a:r>
              <a:rPr lang="ru-RU" sz="1500" b="1" u="sng" dirty="0" smtClean="0">
                <a:solidFill>
                  <a:srgbClr val="0086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розничных цен на ЖНВЛП зарубежного и российского производства в целом </a:t>
            </a:r>
            <a:r>
              <a:rPr lang="ru-RU" sz="1500" b="1" u="sng" dirty="0" smtClean="0">
                <a:solidFill>
                  <a:srgbClr val="0086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всем ценовым категориям 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500" b="1" dirty="0" smtClean="0">
                <a:solidFill>
                  <a:srgbClr val="0086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5,2%</a:t>
            </a:r>
          </a:p>
          <a:p>
            <a:pPr algn="just"/>
            <a:endPara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мониторинга ежемесячно публикуются на сайте Росздравнадзора </a:t>
            </a:r>
            <a:r>
              <a:rPr lang="ru-RU" sz="1600" b="1" dirty="0" smtClean="0">
                <a:solidFill>
                  <a:srgbClr val="3CC2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 smtClean="0">
                <a:solidFill>
                  <a:srgbClr val="3CC24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www.roszdravnadzor.ru</a:t>
            </a:r>
            <a:r>
              <a:rPr lang="ru-RU" sz="2000" b="1" dirty="0" smtClean="0">
                <a:solidFill>
                  <a:srgbClr val="3CC246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457200" indent="-457200" eaLnBrk="1" hangingPunct="1">
              <a:buAutoNum type="arabicPeriod"/>
            </a:pPr>
            <a:endParaRPr lang="ru-RU" sz="17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50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2" y="90152"/>
            <a:ext cx="12003110" cy="6767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687132" y="2119257"/>
            <a:ext cx="8525462" cy="4242906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949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77" y="605426"/>
            <a:ext cx="10239207" cy="5737411"/>
          </a:xfrm>
          <a:prstGeom prst="rect">
            <a:avLst/>
          </a:prstGeom>
        </p:spPr>
      </p:pic>
      <p:sp>
        <p:nvSpPr>
          <p:cNvPr id="81922" name="Text Box 2"/>
          <p:cNvSpPr txBox="1">
            <a:spLocks noChangeArrowheads="1"/>
          </p:cNvSpPr>
          <p:nvPr/>
        </p:nvSpPr>
        <p:spPr bwMode="auto">
          <a:xfrm>
            <a:off x="1940560" y="4305731"/>
            <a:ext cx="8544560" cy="110799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8000"/>
              </a:schemeClr>
            </a:glow>
            <a:outerShdw blurRad="838200" dist="38100" dir="5400000" sx="104000" sy="104000" algn="ctr" rotWithShape="0">
              <a:schemeClr val="bg1"/>
            </a:outerShdw>
          </a:effectLst>
          <a:ex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6600" b="1" i="1" dirty="0" smtClean="0">
                <a:solidFill>
                  <a:schemeClr val="tx2">
                    <a:lumMod val="50000"/>
                  </a:schemeClr>
                </a:solidFill>
                <a:effectLst>
                  <a:glow rad="685800">
                    <a:schemeClr val="bg1">
                      <a:alpha val="52000"/>
                    </a:schemeClr>
                  </a:glow>
                  <a:outerShdw dist="508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sz="6600" b="1" i="1" dirty="0">
                <a:solidFill>
                  <a:schemeClr val="tx2">
                    <a:lumMod val="50000"/>
                  </a:schemeClr>
                </a:solidFill>
                <a:effectLst>
                  <a:glow rad="685800">
                    <a:schemeClr val="bg1">
                      <a:alpha val="52000"/>
                    </a:schemeClr>
                  </a:glow>
                  <a:outerShdw dist="508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3814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1980</TotalTime>
  <Words>1331</Words>
  <Application>Microsoft Office PowerPoint</Application>
  <PresentationFormat>Широкоэкранный</PresentationFormat>
  <Paragraphs>184</Paragraphs>
  <Slides>19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Brush Script MT</vt:lpstr>
      <vt:lpstr>Calibri</vt:lpstr>
      <vt:lpstr>Constantia</vt:lpstr>
      <vt:lpstr>Franklin Gothic Book</vt:lpstr>
      <vt:lpstr>Rage Italic</vt:lpstr>
      <vt:lpstr>Times New Roman</vt:lpstr>
      <vt:lpstr>Wingdings</vt:lpstr>
      <vt:lpstr>Кнопка</vt:lpstr>
      <vt:lpstr>Диаграмма</vt:lpstr>
      <vt:lpstr>     Результаты правоприменительной практики при осуществлении регионального государственного контроля за применением цен на лекарственные препараты, включенные в перечень жизненно необходимых и важнейших лекарственных препаратов за 2019 год </vt:lpstr>
      <vt:lpstr>Нормативно-правовые основания осуществления  регионального государственного контроля  за применением цен на ЖНВЛП</vt:lpstr>
      <vt:lpstr>Презентация PowerPoint</vt:lpstr>
      <vt:lpstr>Обязательные требования, проверка соблюдения которых осуществляется при исполнении государственной функции </vt:lpstr>
      <vt:lpstr>Доля организаций в сфере оптовой и розничной торговли лекарственными препаратами в Удмуртии (по состоянию на 31 декабря 2019 года)   </vt:lpstr>
      <vt:lpstr>Контрольные мероприятия в форме проверок</vt:lpstr>
      <vt:lpstr>Перечень документов, запрашиваемых при проверке от субъекта обращения лекарственных средств</vt:lpstr>
      <vt:lpstr>Принятие мер по результатам проверки</vt:lpstr>
      <vt:lpstr>Результаты контрольных мероприятий</vt:lpstr>
      <vt:lpstr>Типичные нарушения обязательных требований</vt:lpstr>
      <vt:lpstr> Административная ответственность  за нарушения обязательных требований </vt:lpstr>
      <vt:lpstr>Презентация PowerPoint</vt:lpstr>
      <vt:lpstr>Презентация PowerPoint</vt:lpstr>
      <vt:lpstr>Основные направления реформирования контрольно-надзорной деятельности</vt:lpstr>
      <vt:lpstr>Основные цели профилактики нарушений обязательных требований</vt:lpstr>
      <vt:lpstr>Реализация программы профилактики нарушений обязательных требований </vt:lpstr>
      <vt:lpstr>Мониторинг цен на ЖНВЛП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регионального государственного контроля  за применением цен на ЖНВЛП  в 2018 году на территории Удмуртской Республики  </dc:title>
  <dc:creator>User</dc:creator>
  <cp:lastModifiedBy>User</cp:lastModifiedBy>
  <cp:revision>182</cp:revision>
  <cp:lastPrinted>2020-02-11T13:10:11Z</cp:lastPrinted>
  <dcterms:created xsi:type="dcterms:W3CDTF">2019-02-26T11:08:46Z</dcterms:created>
  <dcterms:modified xsi:type="dcterms:W3CDTF">2020-02-11T13:14:49Z</dcterms:modified>
</cp:coreProperties>
</file>